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7"/>
  </p:notesMasterIdLst>
  <p:sldIdLst>
    <p:sldId id="256" r:id="rId2"/>
    <p:sldId id="259" r:id="rId3"/>
    <p:sldId id="385" r:id="rId4"/>
    <p:sldId id="260" r:id="rId5"/>
    <p:sldId id="262" r:id="rId6"/>
    <p:sldId id="264" r:id="rId7"/>
    <p:sldId id="261" r:id="rId8"/>
    <p:sldId id="265" r:id="rId9"/>
    <p:sldId id="271" r:id="rId10"/>
    <p:sldId id="272" r:id="rId11"/>
    <p:sldId id="273" r:id="rId12"/>
    <p:sldId id="274" r:id="rId13"/>
    <p:sldId id="275" r:id="rId14"/>
    <p:sldId id="280" r:id="rId15"/>
    <p:sldId id="289" r:id="rId16"/>
    <p:sldId id="285" r:id="rId17"/>
    <p:sldId id="283" r:id="rId18"/>
    <p:sldId id="279" r:id="rId19"/>
    <p:sldId id="291" r:id="rId20"/>
    <p:sldId id="292" r:id="rId21"/>
    <p:sldId id="293" r:id="rId22"/>
    <p:sldId id="294" r:id="rId23"/>
    <p:sldId id="295" r:id="rId24"/>
    <p:sldId id="288" r:id="rId25"/>
    <p:sldId id="332" r:id="rId26"/>
    <p:sldId id="369" r:id="rId27"/>
    <p:sldId id="284" r:id="rId28"/>
    <p:sldId id="341" r:id="rId29"/>
    <p:sldId id="343" r:id="rId30"/>
    <p:sldId id="345" r:id="rId31"/>
    <p:sldId id="344" r:id="rId32"/>
    <p:sldId id="377" r:id="rId33"/>
    <p:sldId id="375" r:id="rId34"/>
    <p:sldId id="346" r:id="rId35"/>
    <p:sldId id="376" r:id="rId36"/>
    <p:sldId id="352" r:id="rId37"/>
    <p:sldId id="348" r:id="rId38"/>
    <p:sldId id="356" r:id="rId39"/>
    <p:sldId id="359" r:id="rId40"/>
    <p:sldId id="361" r:id="rId41"/>
    <p:sldId id="362" r:id="rId42"/>
    <p:sldId id="364" r:id="rId43"/>
    <p:sldId id="365" r:id="rId44"/>
    <p:sldId id="354" r:id="rId45"/>
    <p:sldId id="366" r:id="rId46"/>
    <p:sldId id="367" r:id="rId47"/>
    <p:sldId id="374" r:id="rId48"/>
    <p:sldId id="372" r:id="rId49"/>
    <p:sldId id="333" r:id="rId50"/>
    <p:sldId id="334" r:id="rId51"/>
    <p:sldId id="384" r:id="rId52"/>
    <p:sldId id="335" r:id="rId53"/>
    <p:sldId id="337" r:id="rId54"/>
    <p:sldId id="386" r:id="rId55"/>
    <p:sldId id="38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D57B16-B3AE-44EB-BD6E-5B5825D5419C}">
          <p14:sldIdLst>
            <p14:sldId id="256"/>
            <p14:sldId id="259"/>
            <p14:sldId id="385"/>
            <p14:sldId id="260"/>
            <p14:sldId id="262"/>
            <p14:sldId id="264"/>
            <p14:sldId id="261"/>
            <p14:sldId id="265"/>
            <p14:sldId id="271"/>
            <p14:sldId id="272"/>
            <p14:sldId id="273"/>
            <p14:sldId id="274"/>
            <p14:sldId id="275"/>
            <p14:sldId id="280"/>
            <p14:sldId id="289"/>
            <p14:sldId id="285"/>
            <p14:sldId id="283"/>
          </p14:sldIdLst>
        </p14:section>
        <p14:section name="Untitled Section" id="{477B806B-562D-425E-89BE-9E6B04B451D2}">
          <p14:sldIdLst/>
        </p14:section>
        <p14:section name="Untitled Section" id="{56FE21A8-F864-47FE-83C5-4CF784167779}">
          <p14:sldIdLst>
            <p14:sldId id="279"/>
            <p14:sldId id="291"/>
            <p14:sldId id="292"/>
            <p14:sldId id="293"/>
            <p14:sldId id="294"/>
            <p14:sldId id="295"/>
            <p14:sldId id="288"/>
            <p14:sldId id="332"/>
            <p14:sldId id="369"/>
            <p14:sldId id="284"/>
            <p14:sldId id="341"/>
            <p14:sldId id="343"/>
            <p14:sldId id="345"/>
            <p14:sldId id="344"/>
            <p14:sldId id="377"/>
            <p14:sldId id="375"/>
            <p14:sldId id="346"/>
            <p14:sldId id="376"/>
            <p14:sldId id="352"/>
            <p14:sldId id="348"/>
            <p14:sldId id="356"/>
            <p14:sldId id="359"/>
            <p14:sldId id="361"/>
            <p14:sldId id="362"/>
            <p14:sldId id="364"/>
            <p14:sldId id="365"/>
            <p14:sldId id="354"/>
            <p14:sldId id="366"/>
            <p14:sldId id="367"/>
            <p14:sldId id="374"/>
            <p14:sldId id="372"/>
            <p14:sldId id="333"/>
            <p14:sldId id="334"/>
            <p14:sldId id="384"/>
            <p14:sldId id="335"/>
            <p14:sldId id="337"/>
            <p14:sldId id="386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6B78D7-E53A-4D11-BAAC-13A5D11742B8}" v="161" dt="2019-04-20T15:06:54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2" autoAdjust="0"/>
    <p:restoredTop sz="66311" autoAdjust="0"/>
  </p:normalViewPr>
  <p:slideViewPr>
    <p:cSldViewPr snapToGrid="0">
      <p:cViewPr varScale="1">
        <p:scale>
          <a:sx n="54" d="100"/>
          <a:sy n="54" d="100"/>
        </p:scale>
        <p:origin x="216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5AA9-F17A-41A2-B1FF-FE5A446F63CD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D60C7-5987-49E9-A38F-D969B00A272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3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Disease course assessed by hepatic biochemistries and symptoms typically fluctuate (upper panel). </a:t>
            </a:r>
          </a:p>
          <a:p>
            <a:r>
              <a:rPr lang="en-US" dirty="0"/>
              <a:t>Inflammatory bowel disease (IBD) disease behavior (middle panel) is also variable and do not correlate with liver manifestations. </a:t>
            </a:r>
          </a:p>
          <a:p>
            <a:r>
              <a:rPr lang="en-US" dirty="0"/>
              <a:t>Liver disease progression is inevitable in the majority of patients, with fibrosis and cirrhosis due to inflammatory and cholestatic processes (Figure 2).</a:t>
            </a:r>
          </a:p>
          <a:p>
            <a:r>
              <a:rPr lang="en-US" dirty="0"/>
              <a:t>There is often a long preclinical phase and diagnostic lead-time however what the earliest manifestations of PSC are remains speculative. </a:t>
            </a:r>
          </a:p>
          <a:p>
            <a:r>
              <a:rPr lang="en-US" dirty="0"/>
              <a:t>Magnetic resonance cholangiography (MRC) has demonstrated the presence of sub-clinical PSC in patients with IBD, raising the debate as to whether MRC screening could be warranted in IBD. </a:t>
            </a:r>
          </a:p>
          <a:p>
            <a:r>
              <a:rPr lang="en-US" dirty="0"/>
              <a:t>Clinical events frequently warrant specialist consultation (Box 2). </a:t>
            </a:r>
          </a:p>
          <a:p>
            <a:r>
              <a:rPr lang="en-US" dirty="0"/>
              <a:t>Liver transplantation is the only curative treatment option, but timing varies according to local practice which involves symptomatic</a:t>
            </a:r>
          </a:p>
          <a:p>
            <a:r>
              <a:rPr lang="en-US" dirty="0"/>
              <a:t>indications (e.g. recurrent cholangitis, intractable pruritus) and </a:t>
            </a:r>
            <a:r>
              <a:rPr lang="en-US" dirty="0" err="1"/>
              <a:t>cholangiocellular</a:t>
            </a:r>
            <a:r>
              <a:rPr lang="en-US" dirty="0"/>
              <a:t> dysplasia in addition to end-stage liver disease. </a:t>
            </a:r>
          </a:p>
          <a:p>
            <a:r>
              <a:rPr lang="en-US" dirty="0"/>
              <a:t>Finally, as shown in the right part of the figure, a number of post-transplant issues occur in PSC, including a high frequency of acute cellular rejections, disease recurrence in more than 1/5 of the cases, and IBD exacerbations which must be demarcated from transplant related bowel complications such as cytomegalovirus colitis and mycophenolate colitis.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60C7-5987-49E9-A38F-D969B00A2722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310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60C7-5987-49E9-A38F-D969B00A2722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956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60C7-5987-49E9-A38F-D969B00A2722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7002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7B56B-6940-2447-8724-A11C56B06C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0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PBC patients, positive anti-gp210 antibodies was a significant risk factor for hepatic failure type progression [odds ratio (OR) = 33.777, 95% CI: 5.930, 636.745], whereas positive anti-centromere antibodies was a significant risk factor for portal hypertension type progression (OR = 4.202, 95% CI: 1.307, 14.763). Histologically, positive anti-gp210 antibodies was most significantly associated with more severe interface hepatitis and lobular inflammation, whereas positive anticentromere antibodies was most significantly associated with more severe ductular reaction.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D60C7-5987-49E9-A38F-D969B00A2722}" type="slidenum">
              <a:rPr lang="en-IN" smtClean="0"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18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3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30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94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4/27/19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6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27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37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77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70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5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51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10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9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E012-3C68-43C3-A02E-B613EC4AC126}" type="datetimeFigureOut">
              <a:rPr lang="en-IN" smtClean="0"/>
              <a:t>27/04/19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094CE7D-7B5C-4EA4-A2FA-A102BB33917F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64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2.png"/><Relationship Id="rId2" Type="http://schemas.microsoft.com/office/2007/relationships/media" Target="../media/media34.m4a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hyperlink" Target="http://emedicine.medscape.com/article/927624-overview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6.emf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D2E00E-E2D4-4DB1-89E9-EB224205C7AB}"/>
              </a:ext>
            </a:extLst>
          </p:cNvPr>
          <p:cNvSpPr txBox="1"/>
          <p:nvPr/>
        </p:nvSpPr>
        <p:spPr>
          <a:xfrm>
            <a:off x="1331495" y="2305615"/>
            <a:ext cx="970547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CHOLESTATIC LIVER DISEASES</a:t>
            </a:r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en-IN" sz="2400" b="1" dirty="0"/>
              <a:t>PRIMARY SCLEROSING CHOLANGITIS &amp; PRIMARY BILIARY CHOLANGITIS</a:t>
            </a:r>
          </a:p>
          <a:p>
            <a:endParaRPr lang="en-IN" dirty="0"/>
          </a:p>
          <a:p>
            <a:pPr algn="ctr"/>
            <a:r>
              <a:rPr lang="en-IN" sz="2000" b="1" dirty="0"/>
              <a:t>PATHOGENESIS AND MANAGEMENT</a:t>
            </a:r>
            <a:endParaRPr lang="en-IN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2018E3-1CD5-4EC2-96C1-CD27F5A9A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4"/>
    </mc:Choice>
    <mc:Fallback xmlns="">
      <p:transition spd="slow" advTm="2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01374C-7F8F-4F0D-88C6-3AD88B761E34}"/>
              </a:ext>
            </a:extLst>
          </p:cNvPr>
          <p:cNvSpPr txBox="1"/>
          <p:nvPr/>
        </p:nvSpPr>
        <p:spPr>
          <a:xfrm>
            <a:off x="1109472" y="524256"/>
            <a:ext cx="85831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Laboratory Abnormalities</a:t>
            </a:r>
          </a:p>
          <a:p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Cholestatic pattern: Raised ALP/GGT, mild to moderate transaminases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Total IgG Elevated: 60 %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IgG4 levels: elevated in 10 % patients; less than 2.8g/dl (IgG4: IgG1 &lt; 0.24)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Autoantibodies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43195-E8DA-4B32-B425-83F7A8336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72" y="3011424"/>
            <a:ext cx="9658160" cy="3322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C035C-7BF9-475E-B741-A787BEDE71E4}"/>
              </a:ext>
            </a:extLst>
          </p:cNvPr>
          <p:cNvSpPr txBox="1"/>
          <p:nvPr/>
        </p:nvSpPr>
        <p:spPr>
          <a:xfrm>
            <a:off x="8314944" y="6333744"/>
            <a:ext cx="387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i="1" dirty="0">
                <a:solidFill>
                  <a:srgbClr val="FF0000"/>
                </a:solidFill>
              </a:rPr>
              <a:t>Eaton JE. J Gastroenterol </a:t>
            </a:r>
            <a:r>
              <a:rPr lang="en-IN" sz="1600" i="1" dirty="0" err="1">
                <a:solidFill>
                  <a:srgbClr val="FF0000"/>
                </a:solidFill>
              </a:rPr>
              <a:t>Hepatol</a:t>
            </a:r>
            <a:r>
              <a:rPr lang="en-IN" sz="1600" i="1" dirty="0">
                <a:solidFill>
                  <a:srgbClr val="FF0000"/>
                </a:solidFill>
              </a:rPr>
              <a:t>. 2016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08DAE-1521-4940-BCBE-A54E888BAF3A}"/>
              </a:ext>
            </a:extLst>
          </p:cNvPr>
          <p:cNvSpPr/>
          <p:nvPr/>
        </p:nvSpPr>
        <p:spPr>
          <a:xfrm>
            <a:off x="1269016" y="3483492"/>
            <a:ext cx="9339072" cy="3079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CB3967-14DC-43F3-903B-68C81CE89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74"/>
    </mc:Choice>
    <mc:Fallback xmlns="">
      <p:transition spd="slow" advTm="6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BA575-2606-4076-A3C2-97D8B380BBAD}"/>
              </a:ext>
            </a:extLst>
          </p:cNvPr>
          <p:cNvSpPr txBox="1"/>
          <p:nvPr/>
        </p:nvSpPr>
        <p:spPr>
          <a:xfrm>
            <a:off x="1072896" y="402336"/>
            <a:ext cx="963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Imaging: MRCP and ERCP: Gold Standard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58B928-DD42-447C-AE08-DB048DE82CE6}"/>
              </a:ext>
            </a:extLst>
          </p:cNvPr>
          <p:cNvSpPr/>
          <p:nvPr/>
        </p:nvSpPr>
        <p:spPr>
          <a:xfrm>
            <a:off x="701040" y="1166842"/>
            <a:ext cx="10789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endParaRPr lang="en-US" sz="2400" b="1" i="0" u="none" strike="noStrike" dirty="0">
              <a:solidFill>
                <a:srgbClr val="15486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Cholangiography remains the gold standard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Segmental strictures with proximal dilatation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sacculation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bile ducts create the </a:t>
            </a:r>
            <a:r>
              <a:rPr lang="en-US" sz="2400" b="0" i="1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beaded appearance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that is classic for PSC.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PSC affects both the intrahepatic and the extrahepatic bile ducts.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solated changes of the intrahepatic bile ducts 20% to 28% of cases.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Dominant strictures :36% to 57% throughout the disease course.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Almost 90% of PSC patients have abnormal gallbladders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9ABC0B-9A10-4199-BD37-55EDD49CB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45"/>
    </mc:Choice>
    <mc:Fallback xmlns="">
      <p:transition spd="slow" advTm="7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6E899-59F2-403F-9AA2-C43584BE2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" y="792480"/>
            <a:ext cx="5084065" cy="5376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5DF990-317C-4A2C-ABC1-712BCF306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377" y="792480"/>
            <a:ext cx="4998719" cy="53766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ED5341-4ED5-4E49-A834-0A2ACF299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65"/>
    </mc:Choice>
    <mc:Fallback xmlns="">
      <p:transition spd="slow" advTm="3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2B08D-CC11-4CD6-93BD-8D3411E66485}"/>
              </a:ext>
            </a:extLst>
          </p:cNvPr>
          <p:cNvSpPr txBox="1"/>
          <p:nvPr/>
        </p:nvSpPr>
        <p:spPr>
          <a:xfrm>
            <a:off x="1085088" y="414528"/>
            <a:ext cx="101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/>
              <a:t>Histology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7F6AE-739F-474B-8DC1-99F59B6A6AD7}"/>
              </a:ext>
            </a:extLst>
          </p:cNvPr>
          <p:cNvSpPr txBox="1"/>
          <p:nvPr/>
        </p:nvSpPr>
        <p:spPr>
          <a:xfrm>
            <a:off x="1024128" y="1243584"/>
            <a:ext cx="5486400" cy="137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A7B984-05C8-4B5F-9F97-313A648196C4}"/>
              </a:ext>
            </a:extLst>
          </p:cNvPr>
          <p:cNvSpPr/>
          <p:nvPr/>
        </p:nvSpPr>
        <p:spPr>
          <a:xfrm>
            <a:off x="352796" y="1325213"/>
            <a:ext cx="4647467" cy="446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Meta Serif Office Pro"/>
              </a:rPr>
              <a:t>Liver biopsy: usually not needed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eta Serif Office Pro"/>
              </a:rPr>
              <a:t>M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Meta Serif Office Pro"/>
              </a:rPr>
              <a:t>ay be normal when only large ducts are involved.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Meta Serif Office Pro"/>
              </a:rPr>
              <a:t>Bile duct proliferation, periductal fibrosis with typical “onion-skin” lesions, periductal inflammation, and bile duct obliteration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Meta Serif Office Pro"/>
              </a:rPr>
              <a:t>Ludwig criteria</a:t>
            </a: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09202-E545-46FD-A2A8-BFC6810FB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077" y="1325214"/>
            <a:ext cx="5795251" cy="375607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860ECC-1200-429C-B2CE-2DA7D2D173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20"/>
    </mc:Choice>
    <mc:Fallback xmlns="">
      <p:transition spd="slow" advTm="5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EB32C-4ADF-471D-BAAF-FC0180066F75}"/>
              </a:ext>
            </a:extLst>
          </p:cNvPr>
          <p:cNvSpPr txBox="1"/>
          <p:nvPr/>
        </p:nvSpPr>
        <p:spPr>
          <a:xfrm>
            <a:off x="1548384" y="377952"/>
            <a:ext cx="849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IBD in PSC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7B360-BC9B-4955-A9B9-6658A9329F0A}"/>
              </a:ext>
            </a:extLst>
          </p:cNvPr>
          <p:cNvSpPr txBox="1"/>
          <p:nvPr/>
        </p:nvSpPr>
        <p:spPr>
          <a:xfrm>
            <a:off x="877824" y="1304544"/>
            <a:ext cx="55351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Younger age, quiescent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Mostly pre-existing IBD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70-80 % of PSC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5-10 % of IBD have PSC (Raised ALP)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May precede/ simultaneous/ after LT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Higher incidence of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pouchitis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4x more prone to Colorectal neoplasia as compared to IBD alone, 10x more than gen population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Surveillance: Baseline, Yearly/ 5 yearly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3115F-336E-4DA9-B6C9-E962F094B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62727"/>
            <a:ext cx="5520499" cy="55173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D85E65-E6EF-4247-88F4-F510E198E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77"/>
    </mc:Choice>
    <mc:Fallback xmlns="">
      <p:transition spd="slow" advTm="5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7AE7DA-1534-45E4-A42C-20BC94FF0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1434464"/>
            <a:ext cx="5986272" cy="4870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C5A63-D7C3-44CD-98BA-390F5B5AD039}"/>
              </a:ext>
            </a:extLst>
          </p:cNvPr>
          <p:cNvSpPr txBox="1"/>
          <p:nvPr/>
        </p:nvSpPr>
        <p:spPr>
          <a:xfrm>
            <a:off x="946069" y="387727"/>
            <a:ext cx="10127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Prognostic Models predicting transplant free survival in PSC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93592-4278-49CB-94A9-EC785BDE2876}"/>
              </a:ext>
            </a:extLst>
          </p:cNvPr>
          <p:cNvSpPr/>
          <p:nvPr/>
        </p:nvSpPr>
        <p:spPr>
          <a:xfrm>
            <a:off x="5218176" y="1613344"/>
            <a:ext cx="1139952" cy="45436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0FA0F3-AC9C-4010-B276-F1891467F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12" y="1479232"/>
            <a:ext cx="5540502" cy="4781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BBC73-EB06-40E3-8A51-F7ED33CB1DDF}"/>
              </a:ext>
            </a:extLst>
          </p:cNvPr>
          <p:cNvSpPr/>
          <p:nvPr/>
        </p:nvSpPr>
        <p:spPr>
          <a:xfrm>
            <a:off x="8139795" y="6391312"/>
            <a:ext cx="37028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&amp;quot"/>
              </a:rPr>
              <a:t>M </a:t>
            </a:r>
            <a:r>
              <a:rPr lang="en-US" i="1" dirty="0" err="1">
                <a:solidFill>
                  <a:srgbClr val="FF0000"/>
                </a:solidFill>
                <a:latin typeface="&amp;quot"/>
              </a:rPr>
              <a:t>Vesterhus</a:t>
            </a:r>
            <a:r>
              <a:rPr lang="en-US" i="1" dirty="0">
                <a:solidFill>
                  <a:srgbClr val="FF0000"/>
                </a:solidFill>
                <a:latin typeface="&amp;quot"/>
              </a:rPr>
              <a:t>, et al. Hepatology 2015</a:t>
            </a:r>
            <a:endParaRPr lang="en-IN" i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030824-5B33-44C7-A225-252187876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81"/>
    </mc:Choice>
    <mc:Fallback xmlns="">
      <p:transition spd="slow" advTm="6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6C23BE-146C-4295-AC4F-895116D92293}"/>
              </a:ext>
            </a:extLst>
          </p:cNvPr>
          <p:cNvSpPr txBox="1"/>
          <p:nvPr/>
        </p:nvSpPr>
        <p:spPr>
          <a:xfrm>
            <a:off x="1414272" y="219456"/>
            <a:ext cx="936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Malignancies in PSC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759A8F-3609-46AF-9BC9-94F78CE92067}"/>
              </a:ext>
            </a:extLst>
          </p:cNvPr>
          <p:cNvSpPr/>
          <p:nvPr/>
        </p:nvSpPr>
        <p:spPr>
          <a:xfrm>
            <a:off x="1280160" y="1140982"/>
            <a:ext cx="10180320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Account for &gt;40% of deaths.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Cholangiocarcinoma (CCA), gallbladder carcinoma (GBC) and colorectal carcinoma (CRC) variably associated (up to 13–14%)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CCA (0.5–1.5%)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Prognosis is poor (5-year survival &lt;10%).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Younger, within 1 year of diagnosis, infiltrative type.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Surgical resection provides disappointing results; liver transplantation combined with neoadjuvant chemoradiotherapy (Mayo protocol)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 19-9 Cut off: &gt;129 IU/ml (Sn 79%,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99%)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2414B6-6829-4336-A1A1-575F6676CBD5}"/>
              </a:ext>
            </a:extLst>
          </p:cNvPr>
          <p:cNvSpPr/>
          <p:nvPr/>
        </p:nvSpPr>
        <p:spPr>
          <a:xfrm>
            <a:off x="7620743" y="6191011"/>
            <a:ext cx="3664291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sz="1600" i="1" dirty="0">
                <a:solidFill>
                  <a:srgbClr val="FF0000"/>
                </a:solidFill>
              </a:rPr>
              <a:t>Bergquist A. </a:t>
            </a:r>
            <a:r>
              <a:rPr lang="en-IN" sz="1600" i="1" dirty="0" err="1">
                <a:solidFill>
                  <a:srgbClr val="FF0000"/>
                </a:solidFill>
              </a:rPr>
              <a:t>Scand</a:t>
            </a:r>
            <a:r>
              <a:rPr lang="en-IN" sz="1600" i="1" dirty="0">
                <a:solidFill>
                  <a:srgbClr val="FF0000"/>
                </a:solidFill>
              </a:rPr>
              <a:t> J Gastroenterol. 2007</a:t>
            </a:r>
          </a:p>
          <a:p>
            <a:r>
              <a:rPr lang="en-IN" i="1" dirty="0">
                <a:solidFill>
                  <a:srgbClr val="FF0000"/>
                </a:solidFill>
              </a:rPr>
              <a:t>Levy C et al. Dig Dis Sci. 2005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00D316-62B9-41BC-B7FF-E744E6A79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61"/>
    </mc:Choice>
    <mc:Fallback xmlns="">
      <p:transition spd="slow" advTm="6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B06D2-5A07-4331-9F62-4AA6A5473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69" y="1467362"/>
            <a:ext cx="10034016" cy="5163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5F8DA0-FEB6-4AF3-B8BC-FCF943027A2D}"/>
              </a:ext>
            </a:extLst>
          </p:cNvPr>
          <p:cNvSpPr txBox="1"/>
          <p:nvPr/>
        </p:nvSpPr>
        <p:spPr>
          <a:xfrm>
            <a:off x="814039" y="390144"/>
            <a:ext cx="999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Studies Evaluating risk of Colorectal Neoplasia in PSC-IBD patients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37F11F-3230-4DFF-89B8-FA94584B7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05"/>
    </mc:Choice>
    <mc:Fallback xmlns="">
      <p:transition spd="slow" advTm="4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318ED-7E0F-43BA-898F-3413E7A91C3D}"/>
              </a:ext>
            </a:extLst>
          </p:cNvPr>
          <p:cNvSpPr txBox="1"/>
          <p:nvPr/>
        </p:nvSpPr>
        <p:spPr>
          <a:xfrm>
            <a:off x="487680" y="512064"/>
            <a:ext cx="11180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248A5-56E3-4F9C-84D1-505D34D4CF0D}"/>
              </a:ext>
            </a:extLst>
          </p:cNvPr>
          <p:cNvSpPr txBox="1"/>
          <p:nvPr/>
        </p:nvSpPr>
        <p:spPr>
          <a:xfrm>
            <a:off x="755904" y="962727"/>
            <a:ext cx="8778240" cy="6221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No proven pharmacotherapy that reduce progression/ improve mortality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Liver transplant remains the only effective modality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Primary End points: Not defined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ALP decrease to &lt;1.5 ULN  / Normal: Not validated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Current Pharmacotherapy Available: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UDCA (13-15 mg/kg)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Vancomycin (Paediatric Age group)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Novel Drugs: Phase 2 studies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6F609-CBCC-484F-8C55-183F871F863C}"/>
              </a:ext>
            </a:extLst>
          </p:cNvPr>
          <p:cNvSpPr txBox="1"/>
          <p:nvPr/>
        </p:nvSpPr>
        <p:spPr>
          <a:xfrm>
            <a:off x="7417048" y="6334785"/>
            <a:ext cx="423419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i="1" dirty="0">
                <a:solidFill>
                  <a:srgbClr val="FF0000"/>
                </a:solidFill>
              </a:rPr>
              <a:t>Talwalkar et al. </a:t>
            </a:r>
            <a:r>
              <a:rPr lang="en-IN" sz="1600" i="1" dirty="0" err="1">
                <a:solidFill>
                  <a:srgbClr val="FF0000"/>
                </a:solidFill>
              </a:rPr>
              <a:t>Clin</a:t>
            </a:r>
            <a:r>
              <a:rPr lang="en-IN" sz="1600" i="1" dirty="0">
                <a:solidFill>
                  <a:srgbClr val="FF0000"/>
                </a:solidFill>
              </a:rPr>
              <a:t> Gastroenterol </a:t>
            </a:r>
            <a:r>
              <a:rPr lang="en-IN" sz="1600" i="1" dirty="0" err="1">
                <a:solidFill>
                  <a:srgbClr val="FF0000"/>
                </a:solidFill>
              </a:rPr>
              <a:t>Hepatol</a:t>
            </a:r>
            <a:r>
              <a:rPr lang="en-IN" sz="1600" i="1" dirty="0">
                <a:solidFill>
                  <a:srgbClr val="FF0000"/>
                </a:solidFill>
              </a:rPr>
              <a:t>. 2011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0F6562-64EB-4FB6-9C68-8FE54E90B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62"/>
    </mc:Choice>
    <mc:Fallback xmlns="">
      <p:transition spd="slow" advTm="59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6EF92-C791-4CB3-BC22-F60A413E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4" y="646177"/>
            <a:ext cx="11448288" cy="4401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AA9DD-1C1D-41BD-B28E-A1FCF96E6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28" y="5047489"/>
            <a:ext cx="11308080" cy="1499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C41FE0-D98D-48B0-88A5-3445C44E6F41}"/>
              </a:ext>
            </a:extLst>
          </p:cNvPr>
          <p:cNvSpPr txBox="1"/>
          <p:nvPr/>
        </p:nvSpPr>
        <p:spPr>
          <a:xfrm>
            <a:off x="2962656" y="184512"/>
            <a:ext cx="563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/>
              <a:t>UDCA Monotherapy Trials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57D238-79B3-464C-8310-60DC3387C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4"/>
    </mc:Choice>
    <mc:Fallback xmlns="">
      <p:transition spd="slow" advTm="3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32689A-5898-43F0-9E73-56EEACC17A57}"/>
              </a:ext>
            </a:extLst>
          </p:cNvPr>
          <p:cNvSpPr txBox="1"/>
          <p:nvPr/>
        </p:nvSpPr>
        <p:spPr>
          <a:xfrm>
            <a:off x="1451580" y="804520"/>
            <a:ext cx="4176511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u="sng" cap="all">
                <a:latin typeface="+mj-lt"/>
                <a:ea typeface="+mj-ea"/>
                <a:cs typeface="+mj-cs"/>
              </a:rPr>
              <a:t>Cholestatic Liver Diseases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E40EB-171A-4103-9334-F777C741BBED}"/>
              </a:ext>
            </a:extLst>
          </p:cNvPr>
          <p:cNvSpPr txBox="1"/>
          <p:nvPr/>
        </p:nvSpPr>
        <p:spPr>
          <a:xfrm>
            <a:off x="785355" y="2018413"/>
            <a:ext cx="4172212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Introduction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PSC: Diagnosis and Clinical features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PBC: Diagnosis and Clinical Features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Pathogenesis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Management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Novel Treatment Modalities</a:t>
            </a:r>
          </a:p>
        </p:txBody>
      </p:sp>
      <p:pic>
        <p:nvPicPr>
          <p:cNvPr id="5" name="Picture 1" descr="slide06.jpg">
            <a:extLst>
              <a:ext uri="{FF2B5EF4-FFF2-40B4-BE49-F238E27FC236}">
                <a16:creationId xmlns:a16="http://schemas.microsoft.com/office/drawing/2014/main" id="{EDBF6FF7-50A2-4B7E-8829-F5A8F291C8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4946" r="5127" b="11183"/>
          <a:stretch/>
        </p:blipFill>
        <p:spPr bwMode="auto">
          <a:xfrm>
            <a:off x="5742920" y="688039"/>
            <a:ext cx="6229629" cy="46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566D19-3921-4E41-B726-1C1FBE4B7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78"/>
    </mc:Choice>
    <mc:Fallback xmlns="">
      <p:transition spd="slow" advTm="3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4EEBC-70C5-47C3-B4DE-7FEA7018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1009459"/>
            <a:ext cx="12172950" cy="5229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2EAB6-CF3D-4D36-AF2C-3C23A4A5204B}"/>
              </a:ext>
            </a:extLst>
          </p:cNvPr>
          <p:cNvSpPr txBox="1"/>
          <p:nvPr/>
        </p:nvSpPr>
        <p:spPr>
          <a:xfrm>
            <a:off x="512064" y="304800"/>
            <a:ext cx="1068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/>
              <a:t>Pharmacotherapy Tried in PSC: No Benefit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98314E-67AF-3240-A0F2-2E07BDF7F828}"/>
              </a:ext>
            </a:extLst>
          </p:cNvPr>
          <p:cNvSpPr/>
          <p:nvPr/>
        </p:nvSpPr>
        <p:spPr>
          <a:xfrm>
            <a:off x="245328" y="1438507"/>
            <a:ext cx="3166946" cy="4710967"/>
          </a:xfrm>
          <a:prstGeom prst="rect">
            <a:avLst/>
          </a:prstGeom>
          <a:solidFill>
            <a:srgbClr val="B71E42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2268C9-79AA-4739-BBED-6555432DE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8"/>
    </mc:Choice>
    <mc:Fallback xmlns="">
      <p:transition spd="slow" advTm="17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A7C0-8735-4FA7-ADE2-1E9096993477}"/>
              </a:ext>
            </a:extLst>
          </p:cNvPr>
          <p:cNvSpPr txBox="1">
            <a:spLocks/>
          </p:cNvSpPr>
          <p:nvPr/>
        </p:nvSpPr>
        <p:spPr>
          <a:xfrm>
            <a:off x="853440" y="1371600"/>
            <a:ext cx="10789920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ea typeface="MS PGothic" charset="0"/>
              </a:rPr>
              <a:t>AASLD: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ea typeface="MS PGothic" charset="0"/>
              </a:rPr>
              <a:t>In adult patients with PSC, recommend against the use of UDCA as medical therapy (1A). </a:t>
            </a:r>
            <a:endParaRPr lang="en-US" dirty="0">
              <a:ea typeface="MS PGothic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ea typeface="MS PGothic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ea typeface="MS PGothic" charset="0"/>
              </a:rPr>
              <a:t>EASL: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ea typeface="MS PGothic" charset="0"/>
              </a:rPr>
              <a:t>The limited data base does not yet allow a specific recommendation for the general use of UDCA in PSC.</a:t>
            </a:r>
            <a:endParaRPr lang="en-US" dirty="0">
              <a:ea typeface="MS PGothic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2E8C6-1FF7-4C44-8D9A-D659C9563517}"/>
              </a:ext>
            </a:extLst>
          </p:cNvPr>
          <p:cNvSpPr txBox="1"/>
          <p:nvPr/>
        </p:nvSpPr>
        <p:spPr>
          <a:xfrm>
            <a:off x="2804160" y="334839"/>
            <a:ext cx="7107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/>
              <a:t>Current Recommendations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3D687-DA46-443D-9728-E99D25D4E8ED}"/>
              </a:ext>
            </a:extLst>
          </p:cNvPr>
          <p:cNvSpPr/>
          <p:nvPr/>
        </p:nvSpPr>
        <p:spPr>
          <a:xfrm>
            <a:off x="8936736" y="5938386"/>
            <a:ext cx="195072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Hepatology. 2010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J </a:t>
            </a:r>
            <a:r>
              <a:rPr lang="en-US" sz="1600" i="1" dirty="0" err="1">
                <a:solidFill>
                  <a:srgbClr val="FF0000"/>
                </a:solidFill>
              </a:rPr>
              <a:t>Hepatol</a:t>
            </a:r>
            <a:r>
              <a:rPr lang="en-US" sz="1600" i="1" dirty="0">
                <a:solidFill>
                  <a:srgbClr val="FF0000"/>
                </a:solidFill>
              </a:rPr>
              <a:t>. 2017</a:t>
            </a:r>
            <a:endParaRPr lang="en-IN" sz="1600" i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EEDA9C-C1BB-4A3D-9D26-10BFFACFA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9"/>
    </mc:Choice>
    <mc:Fallback xmlns="">
      <p:transition spd="slow" advTm="1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4CEAD-1812-4BE1-8EF5-B1C2AF172E3C}"/>
              </a:ext>
            </a:extLst>
          </p:cNvPr>
          <p:cNvSpPr txBox="1"/>
          <p:nvPr/>
        </p:nvSpPr>
        <p:spPr>
          <a:xfrm>
            <a:off x="768096" y="365760"/>
            <a:ext cx="10582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NOVEL DRUGS IN THE PIPELINE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2F6BC5-99A2-4A06-B9C9-A0C11DEFE13F}"/>
              </a:ext>
            </a:extLst>
          </p:cNvPr>
          <p:cNvSpPr/>
          <p:nvPr/>
        </p:nvSpPr>
        <p:spPr>
          <a:xfrm>
            <a:off x="1072896" y="1314117"/>
            <a:ext cx="10021824" cy="419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IN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24-Nor-ursodeoxycholic acid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C(23) homolog of UDCA,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Improved inflammation and liver function tests in a rodent model.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Phase 2 clinical trial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159 patients with PSC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Randomized to 500, 1000, and 1500 mg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norursodeoxycholic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acid for 12 weeks.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Treatment with nor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ursodeoxycholic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acid resulted in significant reduction of serum alkaline phosphatase (ALP) in all treatment groups (by 12.3%, 17.3%, and 26%, respectively).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0A3930-B0FA-49BD-9533-614E928867D9}"/>
              </a:ext>
            </a:extLst>
          </p:cNvPr>
          <p:cNvSpPr/>
          <p:nvPr/>
        </p:nvSpPr>
        <p:spPr>
          <a:xfrm>
            <a:off x="1255776" y="6122908"/>
            <a:ext cx="1009497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European Association for the Study of the Liver International Liver Congress 2019,  Vienna Austria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2F66D9-342B-4526-8C83-4ED5AE180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8"/>
    </mc:Choice>
    <mc:Fallback xmlns="">
      <p:transition spd="slow" advTm="3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D2087A-2FE5-43C5-9D2F-6BAC9A254D8A}"/>
              </a:ext>
            </a:extLst>
          </p:cNvPr>
          <p:cNvSpPr/>
          <p:nvPr/>
        </p:nvSpPr>
        <p:spPr>
          <a:xfrm>
            <a:off x="884550" y="1720840"/>
            <a:ext cx="102278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 err="1"/>
              <a:t>Obeticholic</a:t>
            </a:r>
            <a:r>
              <a:rPr lang="en-IN" sz="2400" dirty="0"/>
              <a:t> acid: currently being evaluated in patients with PSC.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/>
              <a:t>BTT1023 in PSC: Anti VAP 1, Mab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 err="1"/>
              <a:t>Cenicriviroc</a:t>
            </a:r>
            <a:r>
              <a:rPr lang="en-IN" sz="2400" dirty="0"/>
              <a:t> in PSC</a:t>
            </a:r>
          </a:p>
          <a:p>
            <a:pPr lvl="1">
              <a:lnSpc>
                <a:spcPct val="150000"/>
              </a:lnSpc>
            </a:pPr>
            <a:r>
              <a:rPr lang="en-IN" sz="2400" dirty="0"/>
              <a:t>         CC2 and CCR5 </a:t>
            </a:r>
            <a:r>
              <a:rPr lang="en-IN" sz="2400" dirty="0" err="1"/>
              <a:t>antagoinist</a:t>
            </a:r>
            <a:endParaRPr lang="en-IN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 err="1"/>
              <a:t>Simtuzumab</a:t>
            </a:r>
            <a:r>
              <a:rPr lang="en-IN" sz="2400" dirty="0"/>
              <a:t> (GS-6624) in PSC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/>
              <a:t>LUM001 in PSC: ASBT inhibitor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7DC58-67AA-4FA8-9C2A-900949D5AF7A}"/>
              </a:ext>
            </a:extLst>
          </p:cNvPr>
          <p:cNvSpPr txBox="1"/>
          <p:nvPr/>
        </p:nvSpPr>
        <p:spPr>
          <a:xfrm>
            <a:off x="7584763" y="6265350"/>
            <a:ext cx="405993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i="1" dirty="0">
                <a:solidFill>
                  <a:srgbClr val="FF0000"/>
                </a:solidFill>
              </a:rPr>
              <a:t>Ahmed H. </a:t>
            </a:r>
            <a:r>
              <a:rPr lang="en-IN" i="1" dirty="0" err="1">
                <a:solidFill>
                  <a:srgbClr val="FF0000"/>
                </a:solidFill>
              </a:rPr>
              <a:t>Clin</a:t>
            </a:r>
            <a:r>
              <a:rPr lang="en-IN" i="1" dirty="0">
                <a:solidFill>
                  <a:srgbClr val="FF0000"/>
                </a:solidFill>
              </a:rPr>
              <a:t> Liv Dis.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8A9-CF55-4E28-A769-61CC69C1F74E}"/>
              </a:ext>
            </a:extLst>
          </p:cNvPr>
          <p:cNvSpPr txBox="1"/>
          <p:nvPr/>
        </p:nvSpPr>
        <p:spPr>
          <a:xfrm>
            <a:off x="768096" y="365760"/>
            <a:ext cx="1058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NOVEL DRUGS IN THE PIPELINE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6A0672-E794-4CDB-A67F-42BAABB62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0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7"/>
    </mc:Choice>
    <mc:Fallback xmlns="">
      <p:transition spd="slow" advTm="4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Bacterial Cholangitis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6%  present with cholangitis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Sudden pain, fever, chills, jaundice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Infection of the biliary ducts, often due to blockage from a stricture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Requires antibiotics with/without an ERCP to open a blockage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Sphincterotomy avoided:  may increase sclerosis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1D177-4F7A-4FD8-A423-8F1F13458175}"/>
              </a:ext>
            </a:extLst>
          </p:cNvPr>
          <p:cNvSpPr txBox="1"/>
          <p:nvPr/>
        </p:nvSpPr>
        <p:spPr>
          <a:xfrm>
            <a:off x="7562459" y="6120384"/>
            <a:ext cx="405993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i="1" dirty="0">
                <a:solidFill>
                  <a:srgbClr val="FF0000"/>
                </a:solidFill>
              </a:rPr>
              <a:t>Ahmed H. </a:t>
            </a:r>
            <a:r>
              <a:rPr lang="en-IN" i="1" dirty="0" err="1">
                <a:solidFill>
                  <a:srgbClr val="FF0000"/>
                </a:solidFill>
              </a:rPr>
              <a:t>Clin</a:t>
            </a:r>
            <a:r>
              <a:rPr lang="en-IN" i="1" dirty="0">
                <a:solidFill>
                  <a:srgbClr val="FF0000"/>
                </a:solidFill>
              </a:rPr>
              <a:t> Liv Dis. 2016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C7BBB7-1D43-4C18-96D8-76EAB8502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78"/>
    </mc:Choice>
    <mc:Fallback xmlns="">
      <p:transition spd="slow" advTm="39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DFD39A-AD31-4B53-8B04-C34BA2D807E8}"/>
              </a:ext>
            </a:extLst>
          </p:cNvPr>
          <p:cNvSpPr txBox="1"/>
          <p:nvPr/>
        </p:nvSpPr>
        <p:spPr>
          <a:xfrm>
            <a:off x="1280160" y="426720"/>
            <a:ext cx="8570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/>
              <a:t>Liver transplant in PSC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7714F-664C-4E1F-8AA7-B968DA0E4B0C}"/>
              </a:ext>
            </a:extLst>
          </p:cNvPr>
          <p:cNvSpPr txBox="1"/>
          <p:nvPr/>
        </p:nvSpPr>
        <p:spPr>
          <a:xfrm>
            <a:off x="491695" y="1140398"/>
            <a:ext cx="536269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Indications</a:t>
            </a:r>
          </a:p>
          <a:p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Decompensated Cirrhosis and its complications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PSC Specific indications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Recurrent Bacterial Cholangitis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Fungal Cholangitis: even single episode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Intractable pruritus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Cholangiocarcinoma (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pCCA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1-year and 5-year survival rates of  90–97% and 80–85% respectively.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50000"/>
              </a:lnSpc>
            </a:pP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AutoNum type="arabicPeriod"/>
            </a:pP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B5DF4-017C-40E4-8157-99B1DFDA090C}"/>
              </a:ext>
            </a:extLst>
          </p:cNvPr>
          <p:cNvSpPr txBox="1"/>
          <p:nvPr/>
        </p:nvSpPr>
        <p:spPr>
          <a:xfrm>
            <a:off x="5854390" y="1834434"/>
            <a:ext cx="6237249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PSC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a/w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better post transplant survival than other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etiologies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Post transplant care: CRC/IBD/Recurrence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upto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30 %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51F06-D653-46F6-AD07-E897598D20B7}"/>
              </a:ext>
            </a:extLst>
          </p:cNvPr>
          <p:cNvSpPr/>
          <p:nvPr/>
        </p:nvSpPr>
        <p:spPr>
          <a:xfrm>
            <a:off x="8357616" y="6182069"/>
            <a:ext cx="298704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N" sz="1600" i="1" dirty="0" err="1">
                <a:solidFill>
                  <a:srgbClr val="FF0000"/>
                </a:solidFill>
              </a:rPr>
              <a:t>Langenbecks</a:t>
            </a:r>
            <a:r>
              <a:rPr lang="en-IN" sz="1600" i="1" dirty="0">
                <a:solidFill>
                  <a:srgbClr val="FF0000"/>
                </a:solidFill>
              </a:rPr>
              <a:t> Arch </a:t>
            </a:r>
            <a:r>
              <a:rPr lang="en-IN" sz="1600" i="1" dirty="0" err="1">
                <a:solidFill>
                  <a:srgbClr val="FF0000"/>
                </a:solidFill>
              </a:rPr>
              <a:t>Surg</a:t>
            </a:r>
            <a:r>
              <a:rPr lang="en-IN" sz="1600" i="1" dirty="0">
                <a:solidFill>
                  <a:srgbClr val="FF0000"/>
                </a:solidFill>
              </a:rPr>
              <a:t> 2008</a:t>
            </a:r>
          </a:p>
          <a:p>
            <a:r>
              <a:rPr lang="en-IN" sz="1600" i="1" dirty="0">
                <a:solidFill>
                  <a:srgbClr val="FF0000"/>
                </a:solidFill>
              </a:rPr>
              <a:t>Barber K Gut 2007;56:279-282.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2079DC-B300-42DE-A3B5-05702F106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73"/>
    </mc:Choice>
    <mc:Fallback xmlns="">
      <p:transition spd="slow" advTm="5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F55C1A-3F65-4A67-80C2-0E7E20F0BF05}"/>
              </a:ext>
            </a:extLst>
          </p:cNvPr>
          <p:cNvSpPr txBox="1"/>
          <p:nvPr/>
        </p:nvSpPr>
        <p:spPr>
          <a:xfrm>
            <a:off x="2621280" y="97536"/>
            <a:ext cx="648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/>
              <a:t>Criteria for LT in PSC with Perihilar CCA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3A314-00DB-40E1-AEB7-BBFCDB4F8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665" y="2738938"/>
            <a:ext cx="5628894" cy="41190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F5940E-9D65-4D4F-ACBC-37DFAE4D7C62}"/>
              </a:ext>
            </a:extLst>
          </p:cNvPr>
          <p:cNvSpPr/>
          <p:nvPr/>
        </p:nvSpPr>
        <p:spPr>
          <a:xfrm>
            <a:off x="491109" y="9925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i="1" dirty="0">
                <a:solidFill>
                  <a:srgbClr val="FF0000"/>
                </a:solidFill>
              </a:rPr>
              <a:t>Rizvi S et al. Gastroenterology. 2013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550B5-0B20-4B9A-9721-0B83C5E86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21" y="1446276"/>
            <a:ext cx="6124575" cy="5295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1EAAC6-021B-4F80-A585-35BD240E6DD1}"/>
              </a:ext>
            </a:extLst>
          </p:cNvPr>
          <p:cNvSpPr/>
          <p:nvPr/>
        </p:nvSpPr>
        <p:spPr>
          <a:xfrm>
            <a:off x="6601396" y="1177170"/>
            <a:ext cx="43714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Meta Serif Office Pro"/>
              </a:rPr>
              <a:t>199 patients enrolled in the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Meta Serif Office Pro"/>
              </a:rPr>
              <a:t>127 (64%) had underlying PSC.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Meta Serif Office Pro"/>
              </a:rPr>
              <a:t>62 dropped 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Meta Serif Office Pro"/>
              </a:rPr>
              <a:t>131 underwent transplant at the Mayo Clinic (six underwent transplant elsewhere</a:t>
            </a:r>
            <a:endParaRPr lang="en-I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126055-CCBD-43BB-8C9B-986CAC020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97"/>
    </mc:Choice>
    <mc:Fallback xmlns="">
      <p:transition spd="slow" advTm="6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749F5-4CBC-4831-A500-932B07FEA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44" y="1024129"/>
            <a:ext cx="10034015" cy="51650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F97BC-4458-43D8-B0E4-0BA37496FCAF}"/>
              </a:ext>
            </a:extLst>
          </p:cNvPr>
          <p:cNvSpPr txBox="1"/>
          <p:nvPr/>
        </p:nvSpPr>
        <p:spPr>
          <a:xfrm>
            <a:off x="9357359" y="6352032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 err="1">
                <a:solidFill>
                  <a:srgbClr val="FF0000"/>
                </a:solidFill>
              </a:rPr>
              <a:t>Zakim</a:t>
            </a:r>
            <a:r>
              <a:rPr lang="en-IN" i="1" dirty="0">
                <a:solidFill>
                  <a:srgbClr val="FF0000"/>
                </a:solidFill>
              </a:rPr>
              <a:t> and Boyer 7</a:t>
            </a:r>
            <a:r>
              <a:rPr lang="en-IN" i="1" baseline="30000" dirty="0">
                <a:solidFill>
                  <a:srgbClr val="FF0000"/>
                </a:solidFill>
              </a:rPr>
              <a:t>th</a:t>
            </a:r>
            <a:r>
              <a:rPr lang="en-IN" i="1" dirty="0">
                <a:solidFill>
                  <a:srgbClr val="FF0000"/>
                </a:solidFill>
              </a:rPr>
              <a:t> 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06C83-FEE5-4055-8303-15F4E0FF9DCF}"/>
              </a:ext>
            </a:extLst>
          </p:cNvPr>
          <p:cNvSpPr txBox="1"/>
          <p:nvPr/>
        </p:nvSpPr>
        <p:spPr>
          <a:xfrm>
            <a:off x="3730752" y="341376"/>
            <a:ext cx="431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0EA79-FF1F-45BD-8821-BD5221F47481}"/>
              </a:ext>
            </a:extLst>
          </p:cNvPr>
          <p:cNvSpPr txBox="1"/>
          <p:nvPr/>
        </p:nvSpPr>
        <p:spPr>
          <a:xfrm>
            <a:off x="2060448" y="264432"/>
            <a:ext cx="863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u="sng" dirty="0"/>
              <a:t>Summary of Management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78C26E-BCEE-4D35-8808-F430CE2BD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5"/>
    </mc:Choice>
    <mc:Fallback xmlns="">
      <p:transition spd="slow" advTm="7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246087-8A64-42ED-A97A-98773F73BD6C}"/>
              </a:ext>
            </a:extLst>
          </p:cNvPr>
          <p:cNvSpPr/>
          <p:nvPr/>
        </p:nvSpPr>
        <p:spPr>
          <a:xfrm>
            <a:off x="3424589" y="603483"/>
            <a:ext cx="5696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u="sng" dirty="0"/>
              <a:t>PRIMARY BILIARY CHOLANGITIS </a:t>
            </a:r>
            <a:endParaRPr lang="en-IN" sz="3200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01F2D-44CB-4FA0-A324-5A3FCC85F096}"/>
              </a:ext>
            </a:extLst>
          </p:cNvPr>
          <p:cNvSpPr txBox="1"/>
          <p:nvPr/>
        </p:nvSpPr>
        <p:spPr>
          <a:xfrm>
            <a:off x="1628274" y="2085474"/>
            <a:ext cx="76280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/>
              <a:t>Introduction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/>
              <a:t>Clinical features and Markers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/>
              <a:t>Pathogenesis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/>
              <a:t>Risk Stratification and Management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IN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F0D746-43EE-4CCF-A6CC-FE66FB913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0"/>
    </mc:Choice>
    <mc:Fallback xmlns="">
      <p:transition spd="slow" advTm="1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4491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+mn-lt"/>
              </a:rPr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09" y="1814053"/>
            <a:ext cx="3780504" cy="36572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Chronic progressive, autoimmune cholestatic liver disease with AMA positivity or specific ANA reactivity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Histology: Non-suppurative granulomatous small bile duct cholangitis.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Predominantly affecting middle aged females (10:1)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Pathogenesis-Complex; Environmental exposure in genetic susceptible host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FAE692-1B07-4210-9545-E4654FC05C13}"/>
              </a:ext>
            </a:extLst>
          </p:cNvPr>
          <p:cNvSpPr/>
          <p:nvPr/>
        </p:nvSpPr>
        <p:spPr>
          <a:xfrm>
            <a:off x="7549306" y="6308209"/>
            <a:ext cx="4227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i="1" dirty="0">
                <a:solidFill>
                  <a:srgbClr val="FF0000"/>
                </a:solidFill>
              </a:rPr>
              <a:t>Nguyen DL et al. </a:t>
            </a:r>
            <a:r>
              <a:rPr lang="en-IN" i="1" dirty="0" err="1">
                <a:solidFill>
                  <a:srgbClr val="FF0000"/>
                </a:solidFill>
              </a:rPr>
              <a:t>Clin</a:t>
            </a:r>
            <a:r>
              <a:rPr lang="en-IN" i="1" dirty="0">
                <a:solidFill>
                  <a:srgbClr val="FF0000"/>
                </a:solidFill>
              </a:rPr>
              <a:t> Gastroenterol 2010</a:t>
            </a:r>
          </a:p>
        </p:txBody>
      </p:sp>
      <p:pic>
        <p:nvPicPr>
          <p:cNvPr id="5" name="Picture 1" descr="slide20.jpg">
            <a:extLst>
              <a:ext uri="{FF2B5EF4-FFF2-40B4-BE49-F238E27FC236}">
                <a16:creationId xmlns:a16="http://schemas.microsoft.com/office/drawing/2014/main" id="{950F5B6D-CB7B-4CF5-ACEF-873D4A8B67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21866" r="7257" b="10537"/>
          <a:stretch/>
        </p:blipFill>
        <p:spPr bwMode="auto">
          <a:xfrm>
            <a:off x="4464846" y="1499616"/>
            <a:ext cx="7510845" cy="448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238FD8-EA29-4103-8043-F4C4DEE68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75"/>
    </mc:Choice>
    <mc:Fallback xmlns="">
      <p:transition spd="slow" advTm="79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7F91-EBFE-DA40-A18C-005E397A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Sclerosing Cholangitis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C8B70-A594-A14F-9928-CDF507F61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C0DF97-8FA5-4CB0-8E96-B38496FD8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4"/>
    </mc:Choice>
    <mc:Fallback xmlns="">
      <p:transition spd="slow" advTm="4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u="sng" dirty="0">
                <a:latin typeface="+mn-lt"/>
              </a:rPr>
              <a:t>Clinical and Biochemical Features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277" y="1584540"/>
            <a:ext cx="3129168" cy="576262"/>
          </a:xfrm>
        </p:spPr>
        <p:txBody>
          <a:bodyPr/>
          <a:lstStyle/>
          <a:p>
            <a:r>
              <a:rPr lang="en-US" sz="2800" b="1" u="sng" dirty="0">
                <a:solidFill>
                  <a:schemeClr val="tx1"/>
                </a:solidFill>
              </a:rPr>
              <a:t>Clinical features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812529" y="2518161"/>
            <a:ext cx="3420522" cy="3102496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Pruritus (60-70%)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Fatigue (80 %)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Xanthoma/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Xanthelasma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History of recurrent UTI and smoking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4122" y="1547640"/>
            <a:ext cx="3382085" cy="576262"/>
          </a:xfrm>
        </p:spPr>
        <p:txBody>
          <a:bodyPr/>
          <a:lstStyle/>
          <a:p>
            <a:r>
              <a:rPr lang="en-US" sz="2800" b="1" u="sng" dirty="0">
                <a:solidFill>
                  <a:schemeClr val="tx1"/>
                </a:solidFill>
              </a:rPr>
              <a:t>Biochemical features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402474" y="2403861"/>
            <a:ext cx="3145380" cy="310249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Raised ALP/GGTP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Raised IgM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AST/ALT &gt; 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Hypercholesterolemia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Hypoalbuminemia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Coagulopathy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Thrombocytopenia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811884" y="1584540"/>
            <a:ext cx="3738032" cy="605487"/>
          </a:xfrm>
        </p:spPr>
        <p:txBody>
          <a:bodyPr/>
          <a:lstStyle/>
          <a:p>
            <a:r>
              <a:rPr lang="en-US" sz="2800" b="1" u="sng" dirty="0">
                <a:solidFill>
                  <a:schemeClr val="tx1"/>
                </a:solidFill>
              </a:rPr>
              <a:t>Immunological features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58951" y="2518161"/>
            <a:ext cx="3738032" cy="299217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AMA-M2 by IF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titre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of &gt;1/40 (95%)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ANA by IF may be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Nuclear dot-Anti SP100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Perinuclear rim-Anti gp210</a:t>
            </a: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Present in 30 % of AMA +patients BUT in 2/3</a:t>
            </a:r>
            <a:r>
              <a:rPr lang="en-US" sz="2000" baseline="30000" dirty="0">
                <a:latin typeface="Calibri" charset="0"/>
                <a:ea typeface="Calibri" charset="0"/>
                <a:cs typeface="Calibri" charset="0"/>
              </a:rPr>
              <a:t>RD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OF AMA - PBC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80AFD6-2CFD-43D2-B419-B2E15D6DC9EC}"/>
              </a:ext>
            </a:extLst>
          </p:cNvPr>
          <p:cNvSpPr/>
          <p:nvPr/>
        </p:nvSpPr>
        <p:spPr>
          <a:xfrm>
            <a:off x="9057705" y="6320430"/>
            <a:ext cx="253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i="1" dirty="0">
                <a:solidFill>
                  <a:srgbClr val="C00000"/>
                </a:solidFill>
              </a:rPr>
              <a:t>Sarin et al. HPB Dis. 2006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DBBDA-BEFA-416A-B0D9-D23634F37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94" y="828675"/>
            <a:ext cx="10909306" cy="5200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3A2028-C636-4921-B729-FCEFE7DB6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352425"/>
            <a:ext cx="11747500" cy="6324637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2508D95-0B3C-470A-A428-E53A61215E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"/>
    </mc:Choice>
    <mc:Fallback xmlns="">
      <p:transition spd="slow" advTm="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+mn-lt"/>
              </a:rPr>
              <a:t>Diagnosis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B1D9-90D8-48DC-82D7-7B3434F6E9E4}"/>
              </a:ext>
            </a:extLst>
          </p:cNvPr>
          <p:cNvSpPr/>
          <p:nvPr/>
        </p:nvSpPr>
        <p:spPr>
          <a:xfrm>
            <a:off x="756535" y="1690688"/>
            <a:ext cx="5003800" cy="4193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dirty="0"/>
              <a:t>Two of the following three criteria should be satisfied: 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IN" sz="2000" dirty="0"/>
              <a:t>AMA </a:t>
            </a:r>
            <a:r>
              <a:rPr lang="en-IN" sz="2000" dirty="0" err="1"/>
              <a:t>titer</a:t>
            </a:r>
            <a:r>
              <a:rPr lang="en-IN" sz="2000" dirty="0"/>
              <a:t> &gt; 1:40; 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IN" sz="2000" dirty="0"/>
              <a:t>Alkaline phosphatase (AP) &gt; 1.5 times the upper limit of normal for &gt; 24 </a:t>
            </a:r>
            <a:r>
              <a:rPr lang="en-IN" sz="2000" dirty="0" err="1"/>
              <a:t>wk</a:t>
            </a:r>
            <a:r>
              <a:rPr lang="en-IN" sz="2000" dirty="0"/>
              <a:t>; and 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IN" sz="2000" dirty="0"/>
              <a:t>Compatible liver histology, demonstrating </a:t>
            </a:r>
            <a:r>
              <a:rPr lang="en-IN" sz="2000" dirty="0" err="1"/>
              <a:t>nonsuppurative</a:t>
            </a:r>
            <a:r>
              <a:rPr lang="en-IN" sz="2000" dirty="0"/>
              <a:t> destructive cholangitis and interlobular bile duct destruction.</a:t>
            </a:r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  <p:pic>
        <p:nvPicPr>
          <p:cNvPr id="4" name="Picture 1" descr="slide12.jpg">
            <a:extLst>
              <a:ext uri="{FF2B5EF4-FFF2-40B4-BE49-F238E27FC236}">
                <a16:creationId xmlns:a16="http://schemas.microsoft.com/office/drawing/2014/main" id="{1D9D2E24-2C08-4CB0-93AB-FBCE3AD8B1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24652" r="8101" b="16118"/>
          <a:stretch/>
        </p:blipFill>
        <p:spPr bwMode="auto">
          <a:xfrm>
            <a:off x="6096000" y="2149241"/>
            <a:ext cx="5744901" cy="301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383893-E0CB-4D92-8BE7-C4996E3E8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25"/>
    </mc:Choice>
    <mc:Fallback xmlns="">
      <p:transition spd="slow" advTm="4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4D340-FBB3-4D98-800B-E3FF02BC55BF}"/>
              </a:ext>
            </a:extLst>
          </p:cNvPr>
          <p:cNvSpPr txBox="1"/>
          <p:nvPr/>
        </p:nvSpPr>
        <p:spPr>
          <a:xfrm>
            <a:off x="1143000" y="368300"/>
            <a:ext cx="919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u="sng" dirty="0"/>
              <a:t>Auto antibodies in PBC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91BB2-B8F1-45E9-B70E-ECB39239AC12}"/>
              </a:ext>
            </a:extLst>
          </p:cNvPr>
          <p:cNvSpPr txBox="1"/>
          <p:nvPr/>
        </p:nvSpPr>
        <p:spPr>
          <a:xfrm>
            <a:off x="787400" y="1206500"/>
            <a:ext cx="106172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b="1" u="sng" dirty="0"/>
              <a:t>AMA</a:t>
            </a:r>
          </a:p>
          <a:p>
            <a:pPr fontAlgn="base"/>
            <a:endParaRPr lang="en-US" sz="2400" b="1" u="sng" dirty="0"/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Specificity of 95% for PBC. 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Non pathologic, persists after LT.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AMA Negative PBC: Similar features as that of AMA positive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Asymptomatic patients with AMA Positive: 80% of these patients will have definite PBC at 30 years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AMA-M2targets a family of mitochondrial enzymes: The 2-oxo-acid de hydrogenase complexes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PDC-E2, BCOADC-E2 and OADC-E2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Rarely, also targets PDC E1a, E1b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024E8-3C6D-4FEA-9CD4-0637AAF6202C}"/>
              </a:ext>
            </a:extLst>
          </p:cNvPr>
          <p:cNvSpPr txBox="1"/>
          <p:nvPr/>
        </p:nvSpPr>
        <p:spPr>
          <a:xfrm>
            <a:off x="8483600" y="6223000"/>
            <a:ext cx="370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>
                <a:solidFill>
                  <a:srgbClr val="C00000"/>
                </a:solidFill>
              </a:rPr>
              <a:t>Swan et al Hepatology 2008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C9CA16-194E-46D1-A39E-8284C3916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36"/>
    </mc:Choice>
    <mc:Fallback xmlns="">
      <p:transition spd="slow" advTm="4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DBABBF-D134-489F-A95D-873F418BA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1333500"/>
            <a:ext cx="10541000" cy="4733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A7378-4A12-417B-BE62-69BF970B23D9}"/>
              </a:ext>
            </a:extLst>
          </p:cNvPr>
          <p:cNvSpPr txBox="1"/>
          <p:nvPr/>
        </p:nvSpPr>
        <p:spPr>
          <a:xfrm>
            <a:off x="1016000" y="406400"/>
            <a:ext cx="10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u="sng" dirty="0"/>
              <a:t>Frequency of associated Autoimmune diseases in PBC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F8548-F5C1-4ECB-987F-6A511462D280}"/>
              </a:ext>
            </a:extLst>
          </p:cNvPr>
          <p:cNvSpPr txBox="1"/>
          <p:nvPr/>
        </p:nvSpPr>
        <p:spPr>
          <a:xfrm>
            <a:off x="8293100" y="6362700"/>
            <a:ext cx="45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>
                <a:solidFill>
                  <a:srgbClr val="C00000"/>
                </a:solidFill>
              </a:rPr>
              <a:t>Elizabeth J Carey et al The lancet 2011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3DF76B-BEBC-4B54-AB29-479C629B0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6"/>
    </mc:Choice>
    <mc:Fallback xmlns="">
      <p:transition spd="slow" advTm="8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/>
          <a:lstStyle/>
          <a:p>
            <a:pPr algn="ctr"/>
            <a:r>
              <a:rPr lang="en-US" b="1" u="sng" dirty="0">
                <a:latin typeface="+mn-lt"/>
              </a:rPr>
              <a:t>Histology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Non-suppurative granulomatous lymphocytic cholangitis leading on ductopenia and progressive fibrosis.</a:t>
            </a:r>
          </a:p>
          <a:p>
            <a:r>
              <a:rPr lang="en-US" dirty="0"/>
              <a:t>Staging</a:t>
            </a:r>
          </a:p>
          <a:p>
            <a:pPr>
              <a:buFont typeface="+mj-lt"/>
              <a:buAutoNum type="arabicPeriod"/>
            </a:pPr>
            <a:r>
              <a:rPr lang="en-US" dirty="0"/>
              <a:t>Fibrosis</a:t>
            </a:r>
          </a:p>
          <a:p>
            <a:pPr>
              <a:buFont typeface="+mj-lt"/>
              <a:buAutoNum type="arabicPeriod"/>
            </a:pPr>
            <a:r>
              <a:rPr lang="en-US" dirty="0"/>
              <a:t>Bile duct loss</a:t>
            </a:r>
          </a:p>
          <a:p>
            <a:pPr>
              <a:buFont typeface="+mj-lt"/>
              <a:buAutoNum type="arabicPeriod"/>
            </a:pPr>
            <a:r>
              <a:rPr lang="en-US" dirty="0"/>
              <a:t>Copper associated protein deposits</a:t>
            </a:r>
          </a:p>
          <a:p>
            <a:pPr marL="0" indent="0">
              <a:buNone/>
            </a:pPr>
            <a:r>
              <a:rPr lang="en-US" dirty="0"/>
              <a:t>Liver Biopsy :not necessary for diagnosis </a:t>
            </a:r>
          </a:p>
          <a:p>
            <a:pPr marL="0" indent="0">
              <a:buNone/>
            </a:pPr>
            <a:r>
              <a:rPr lang="en-US" dirty="0"/>
              <a:t>		usually done to rule out associated NASH/AIH or if typical   		antibodies are absent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56DCC-A15D-40F5-B546-7EF46C059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0"/>
            <a:ext cx="111378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B0E23-245B-41A1-B917-093AD83F5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262" y="1881187"/>
            <a:ext cx="7229475" cy="33242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D0C7C2-13EC-4F39-AD85-02AC3D7DEB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9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39"/>
    </mc:Choice>
    <mc:Fallback xmlns="">
      <p:transition spd="slow" advTm="6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7CE36-16F7-4FDC-80F0-0DD44C0CE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1016000"/>
            <a:ext cx="10883900" cy="5538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940A08-E5D8-47DD-94DC-E188AC54C1A5}"/>
              </a:ext>
            </a:extLst>
          </p:cNvPr>
          <p:cNvSpPr txBox="1"/>
          <p:nvPr/>
        </p:nvSpPr>
        <p:spPr>
          <a:xfrm>
            <a:off x="2789499" y="431225"/>
            <a:ext cx="733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u="sng" dirty="0"/>
              <a:t>Natural history of Untreated PBC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A954F9-E794-4C0A-B51D-661B279A7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6"/>
    </mc:Choice>
    <mc:Fallback xmlns="">
      <p:transition spd="slow" advTm="2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62243"/>
            <a:ext cx="11480800" cy="706964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+mn-lt"/>
              </a:rPr>
              <a:t>Non invasive markers of Disease stage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353301" y="1705791"/>
            <a:ext cx="5183188" cy="823912"/>
          </a:xfrm>
        </p:spPr>
        <p:txBody>
          <a:bodyPr>
            <a:normAutofit/>
          </a:bodyPr>
          <a:lstStyle/>
          <a:p>
            <a:r>
              <a:rPr lang="en-US" sz="2800" dirty="0"/>
              <a:t>Serum markers of fibrosis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886700" y="2662769"/>
            <a:ext cx="5183188" cy="3684588"/>
          </a:xfrm>
        </p:spPr>
        <p:txBody>
          <a:bodyPr/>
          <a:lstStyle/>
          <a:p>
            <a:r>
              <a:rPr lang="en-US" dirty="0"/>
              <a:t>Hyaluronic acid</a:t>
            </a:r>
          </a:p>
          <a:p>
            <a:r>
              <a:rPr lang="en-US" dirty="0"/>
              <a:t>Procollagen III peptide</a:t>
            </a:r>
          </a:p>
          <a:p>
            <a:r>
              <a:rPr lang="en-US" dirty="0"/>
              <a:t>TIMP 1</a:t>
            </a:r>
          </a:p>
          <a:p>
            <a:r>
              <a:rPr lang="en-US" dirty="0"/>
              <a:t>APRI</a:t>
            </a:r>
          </a:p>
          <a:p>
            <a:r>
              <a:rPr lang="en-US" dirty="0"/>
              <a:t>CK-18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E27398-43B8-4A29-96B1-BE4C83618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1" y="1370806"/>
            <a:ext cx="6642100" cy="4924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E18AC8-294B-4507-B05A-B04621F4FE5A}"/>
              </a:ext>
            </a:extLst>
          </p:cNvPr>
          <p:cNvSpPr txBox="1"/>
          <p:nvPr/>
        </p:nvSpPr>
        <p:spPr>
          <a:xfrm>
            <a:off x="8585200" y="6111091"/>
            <a:ext cx="34417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i="1" dirty="0">
                <a:solidFill>
                  <a:srgbClr val="C00000"/>
                </a:solidFill>
              </a:rPr>
              <a:t>M Nakamura Hepatology 2007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AB536F-5E6A-4CE2-A654-69CF3BE5B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2"/>
    </mc:Choice>
    <mc:Fallback xmlns="">
      <p:transition spd="slow" advTm="2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</p:spPr>
        <p:txBody>
          <a:bodyPr/>
          <a:lstStyle/>
          <a:p>
            <a:pPr algn="ctr"/>
            <a:r>
              <a:rPr lang="en-US" b="1" dirty="0"/>
              <a:t>Management of PBC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97151" y="1021095"/>
            <a:ext cx="8017726" cy="58369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8E6D85-D3C2-43E2-8BA2-54589D39B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56"/>
    </mc:Choice>
    <mc:Fallback xmlns="">
      <p:transition spd="slow" advTm="12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943" y="1444467"/>
            <a:ext cx="10766114" cy="47355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500" b="1" u="sng" dirty="0"/>
          </a:p>
          <a:p>
            <a:pPr marL="0" indent="0">
              <a:buNone/>
            </a:pPr>
            <a:r>
              <a:rPr lang="en-US" sz="3500" b="1" u="sng" dirty="0"/>
              <a:t>UDCA</a:t>
            </a:r>
          </a:p>
          <a:p>
            <a:r>
              <a:rPr lang="en-US" dirty="0"/>
              <a:t>1-3% of bile acids and becomes the predominant bile acid on pharmacotherapy</a:t>
            </a:r>
          </a:p>
          <a:p>
            <a:r>
              <a:rPr lang="en-US" dirty="0"/>
              <a:t>Post transcriptional secreatogogue and has anti apoptotic effects on hepatocytes and </a:t>
            </a:r>
            <a:r>
              <a:rPr lang="en-US" dirty="0" err="1"/>
              <a:t>cholangiocyte</a:t>
            </a:r>
            <a:endParaRPr lang="en-US" dirty="0"/>
          </a:p>
          <a:p>
            <a:r>
              <a:rPr lang="en-US" dirty="0"/>
              <a:t>13-15 mg/kg/day</a:t>
            </a:r>
          </a:p>
          <a:p>
            <a:r>
              <a:rPr lang="en-US" dirty="0"/>
              <a:t>Adverse events-Weight gain, Hair thinning,Diarrhoea and flatulence</a:t>
            </a:r>
          </a:p>
          <a:p>
            <a:r>
              <a:rPr lang="en-US" dirty="0"/>
              <a:t>No teratogenic effect</a:t>
            </a:r>
          </a:p>
          <a:p>
            <a:r>
              <a:rPr lang="en-US" dirty="0"/>
              <a:t>Safe in breast feeding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716645" y="5996225"/>
            <a:ext cx="363715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sz="1600" i="1" dirty="0">
                <a:solidFill>
                  <a:srgbClr val="C00000"/>
                </a:solidFill>
                <a:latin typeface="AdvGulliv" charset="0"/>
              </a:rPr>
              <a:t>     </a:t>
            </a:r>
            <a:r>
              <a:rPr lang="hu-HU" sz="1600" i="1" dirty="0" err="1">
                <a:solidFill>
                  <a:srgbClr val="C00000"/>
                </a:solidFill>
              </a:rPr>
              <a:t>Gastroenterology</a:t>
            </a:r>
            <a:r>
              <a:rPr lang="hu-HU" sz="1600" i="1" dirty="0">
                <a:solidFill>
                  <a:srgbClr val="C00000"/>
                </a:solidFill>
              </a:rPr>
              <a:t> 2005;129:894–901</a:t>
            </a:r>
          </a:p>
          <a:p>
            <a:r>
              <a:rPr lang="hu-HU" sz="1600" i="1" dirty="0">
                <a:solidFill>
                  <a:srgbClr val="C00000"/>
                </a:solidFill>
              </a:rPr>
              <a:t>     J </a:t>
            </a:r>
            <a:r>
              <a:rPr lang="hu-HU" sz="1600" i="1" dirty="0" err="1">
                <a:solidFill>
                  <a:srgbClr val="C00000"/>
                </a:solidFill>
              </a:rPr>
              <a:t>Hepatol</a:t>
            </a:r>
            <a:r>
              <a:rPr lang="hu-HU" sz="1600" i="1" dirty="0">
                <a:solidFill>
                  <a:srgbClr val="C00000"/>
                </a:solidFill>
              </a:rPr>
              <a:t> 2012;57:133–140.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F1F6C6-03A5-4034-BF33-2369FCD1E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8"/>
    </mc:Choice>
    <mc:Fallback xmlns="">
      <p:transition spd="slow" advTm="2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Obeticholic</a:t>
            </a:r>
            <a:r>
              <a:rPr lang="en-US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 acid (OCA)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Semisynthetic hydrophobic bile acid analogue highly selective for FXR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signalling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FXR signaling regulates genes involved in bile acid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synthesis,secretion,transport,absorption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detoxification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Has additional anti-inflammatory  and metabolic activity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Doses- 10 mg/25 mg/50 mg per day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Side effect-Exacerbation of pruritus, Reversible dyslipidemia.</a:t>
            </a:r>
          </a:p>
          <a:p>
            <a:pPr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535659" y="6241534"/>
            <a:ext cx="401904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 charset="0"/>
              </a:rPr>
              <a:t>Williams et al. Gastroenterology 2014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D553D3-BA4A-40F0-B121-A566339E7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4"/>
    </mc:Choice>
    <mc:Fallback xmlns="">
      <p:transition spd="slow" advTm="3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A65AE-0CC3-4CED-89B0-CAA7CEC9FE72}"/>
              </a:ext>
            </a:extLst>
          </p:cNvPr>
          <p:cNvSpPr/>
          <p:nvPr/>
        </p:nvSpPr>
        <p:spPr>
          <a:xfrm>
            <a:off x="994610" y="404882"/>
            <a:ext cx="10418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600" b="1" u="sng" dirty="0"/>
              <a:t>Primary Sclerosing Cholangitis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416FD-AC6B-41FC-B0FD-D750CD069201}"/>
              </a:ext>
            </a:extLst>
          </p:cNvPr>
          <p:cNvSpPr/>
          <p:nvPr/>
        </p:nvSpPr>
        <p:spPr>
          <a:xfrm>
            <a:off x="773534" y="1095816"/>
            <a:ext cx="10860506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Primary sclerosing cholangitis (PSC) is a chronic liver disease characterized by a progressive course of 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cholestasis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IN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inflammation 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IN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fibrosis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of the intrahepatic and extrahepatic bile ducts.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Persistent, progressive, biliary inflammation and fibrosis/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stricturing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/dilation.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Incidence: 0 to 1.3 cases/100,000/per year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Prevalence: 0 to 16.2 cases per 100,000 persons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60% : Male(3:2)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Median age: 41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Genetic and environmental risk factors.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Strong association with IBD (70 to 80%), 5%  vice versa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Colon, bile-duct, and gallbladder cancers.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7FF47-384D-4083-8DE1-3F0440000AEC}"/>
              </a:ext>
            </a:extLst>
          </p:cNvPr>
          <p:cNvSpPr/>
          <p:nvPr/>
        </p:nvSpPr>
        <p:spPr>
          <a:xfrm>
            <a:off x="7450581" y="6212341"/>
            <a:ext cx="432277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sz="1400" i="1" dirty="0" err="1">
                <a:solidFill>
                  <a:srgbClr val="FF0000"/>
                </a:solidFill>
              </a:rPr>
              <a:t>Molodecky</a:t>
            </a:r>
            <a:r>
              <a:rPr lang="en-IN" sz="1400" i="1" dirty="0">
                <a:solidFill>
                  <a:srgbClr val="FF0000"/>
                </a:solidFill>
              </a:rPr>
              <a:t> NA. Hepatology 2011</a:t>
            </a:r>
          </a:p>
          <a:p>
            <a:r>
              <a:rPr lang="en-IN" sz="1400" i="1" dirty="0" err="1">
                <a:solidFill>
                  <a:srgbClr val="FF0000"/>
                </a:solidFill>
              </a:rPr>
              <a:t>Kochher</a:t>
            </a:r>
            <a:r>
              <a:rPr lang="en-IN" sz="1400" i="1" dirty="0">
                <a:solidFill>
                  <a:srgbClr val="FF0000"/>
                </a:solidFill>
              </a:rPr>
              <a:t> et al. J Gastroenterol </a:t>
            </a:r>
            <a:r>
              <a:rPr lang="en-IN" sz="1400" i="1" dirty="0" err="1">
                <a:solidFill>
                  <a:srgbClr val="FF0000"/>
                </a:solidFill>
              </a:rPr>
              <a:t>Hepatol</a:t>
            </a:r>
            <a:r>
              <a:rPr lang="en-IN" sz="1400" i="1" dirty="0">
                <a:solidFill>
                  <a:srgbClr val="FF0000"/>
                </a:solidFill>
              </a:rPr>
              <a:t>. 1996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CB9906-3655-4981-AAFE-9BE4A357A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35"/>
    </mc:Choice>
    <mc:Fallback xmlns="">
      <p:transition spd="slow" advTm="5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3900" y="1989667"/>
            <a:ext cx="1163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12 </a:t>
            </a:r>
            <a:r>
              <a:rPr lang="en-US" sz="2000" dirty="0" err="1"/>
              <a:t>mo</a:t>
            </a:r>
            <a:r>
              <a:rPr lang="en-US" sz="2000" dirty="0"/>
              <a:t>, double blinded, placebo controlled, RCT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217 patients inadequate response to UDCA/ UDCA side effects (</a:t>
            </a:r>
            <a:r>
              <a:rPr lang="en-US" sz="2000" dirty="0" err="1"/>
              <a:t>i.e</a:t>
            </a:r>
            <a:r>
              <a:rPr lang="en-US" sz="2000" dirty="0"/>
              <a:t> persistent ALP &gt;1.5 ULN)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OCA : 10 mg, 25 mg, 50 mg X 12 month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primary endpoint of significant reduction in serum ALP from baseline was met across all three doses of OCA vs. placebo.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87%, 69% and 7% of all OCA-treated patients who completed therapy achieved a decline in serum ALP of at least 10%, 20% or complete </a:t>
            </a:r>
            <a:r>
              <a:rPr lang="en-US" sz="2000" dirty="0" err="1"/>
              <a:t>normalisation</a:t>
            </a:r>
            <a:r>
              <a:rPr lang="en-US" sz="2000" dirty="0"/>
              <a:t> (vs. 14%, 8% and 0% with placebo)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Dose dependent increase in pruritic , 1-10 % discontinuation.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F73A0-E6D0-4AA6-A08D-AD17C1F30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0" y="365125"/>
            <a:ext cx="853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8D00C-B2F2-457B-BF54-78C813561B82}"/>
              </a:ext>
            </a:extLst>
          </p:cNvPr>
          <p:cNvSpPr txBox="1"/>
          <p:nvPr/>
        </p:nvSpPr>
        <p:spPr>
          <a:xfrm>
            <a:off x="9220200" y="6177208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Nevens</a:t>
            </a:r>
            <a:r>
              <a:rPr lang="en-IN" dirty="0"/>
              <a:t> et al. NEJM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00AFF9-E52B-4F4E-AFB8-2EAD4DED2A85}"/>
              </a:ext>
            </a:extLst>
          </p:cNvPr>
          <p:cNvSpPr/>
          <p:nvPr/>
        </p:nvSpPr>
        <p:spPr>
          <a:xfrm>
            <a:off x="965200" y="3429000"/>
            <a:ext cx="10261600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dirty="0"/>
              <a:t>EASL 2019: Oral OCA has been conditionally approved for patients with PBC in combination with UDCA for those with an inadequate response to UDCA, or as monotherapy in those intolerant to UDCA.</a:t>
            </a:r>
          </a:p>
          <a:p>
            <a:r>
              <a:rPr lang="en-IN" dirty="0"/>
              <a:t>(initial dose 5 mg; dose titration to 10 mg according to tolerability at six months) (I, 2).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2DE62F-41F5-49EA-AFFB-5A84519E8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2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02"/>
    </mc:Choice>
    <mc:Fallback xmlns="">
      <p:transition spd="slow" advTm="3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644525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Budesonide</a:t>
            </a:r>
          </a:p>
          <a:p>
            <a:pPr marL="0" indent="0">
              <a:buNone/>
            </a:pPr>
            <a:endParaRPr lang="en-US" sz="4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Synthetic corticosteroid with high first pass metabolism in liver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of budesonide in patients with florid interface hepatitis: Anecdotal reports</a:t>
            </a:r>
          </a:p>
          <a:p>
            <a:pPr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vitro studies: Biliary protective effect in combination with UDCA Increase AE activity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Phase III trial is ongoing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4125" y="63708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s-I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03EA47-A20E-432E-A209-84ED05863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6"/>
    </mc:Choice>
    <mc:Fallback xmlns="">
      <p:transition spd="slow" advTm="2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5090"/>
            <a:ext cx="10515600" cy="5461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Fibric acid derivatives</a:t>
            </a:r>
          </a:p>
          <a:p>
            <a:endParaRPr lang="en-US" sz="24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Anti cholestatic effects via activation of PPAR along with down regulation of pathways leading to bile acid synthesis</a:t>
            </a:r>
          </a:p>
          <a:p>
            <a:pPr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high doses inhibit CYP2C9 that control pharmacokinetics of NSAIDS</a:t>
            </a:r>
          </a:p>
          <a:p>
            <a:pPr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Side effects- Transaminitis, Musculoskeletal pain</a:t>
            </a:r>
          </a:p>
          <a:p>
            <a:pPr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4125" y="63708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s-IS" dirty="0"/>
          </a:p>
        </p:txBody>
      </p:sp>
      <p:sp>
        <p:nvSpPr>
          <p:cNvPr id="5" name="Rectangle 4"/>
          <p:cNvSpPr/>
          <p:nvPr/>
        </p:nvSpPr>
        <p:spPr>
          <a:xfrm>
            <a:off x="8440174" y="6186158"/>
            <a:ext cx="300960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hu-HU" i="1" dirty="0" err="1">
                <a:solidFill>
                  <a:srgbClr val="C00000"/>
                </a:solidFill>
              </a:rPr>
              <a:t>Hepatology</a:t>
            </a:r>
            <a:r>
              <a:rPr lang="hu-HU" i="1" dirty="0">
                <a:solidFill>
                  <a:srgbClr val="C00000"/>
                </a:solidFill>
              </a:rPr>
              <a:t> 2015;62:635–643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314905-C70C-45A6-B12A-A9E73E497626}"/>
              </a:ext>
            </a:extLst>
          </p:cNvPr>
          <p:cNvSpPr/>
          <p:nvPr/>
        </p:nvSpPr>
        <p:spPr>
          <a:xfrm>
            <a:off x="1130300" y="5350564"/>
            <a:ext cx="934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u="sng" dirty="0"/>
              <a:t>Results from a phase III clinical trial of bezafibrate in PBC are not yet published (NCT01654731).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515BCF-AAA4-4D7F-B9F5-E3108D346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3"/>
    </mc:Choice>
    <mc:Fallback xmlns="">
      <p:transition spd="slow" advTm="2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3200" y="263861"/>
            <a:ext cx="11429999" cy="2487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952501" y="4412734"/>
            <a:ext cx="105283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Data from phase III </a:t>
            </a:r>
            <a:r>
              <a:rPr lang="en-US" sz="2400" dirty="0" err="1"/>
              <a:t>randomised</a:t>
            </a:r>
            <a:r>
              <a:rPr lang="en-US" sz="2400" dirty="0"/>
              <a:t> trials for budesonide (in non-cirrhotic patients), and bezafibrate, both in combination with UDCA, are not yet published; EASL suggests currently a recommendation for therapy cannot be</a:t>
            </a:r>
          </a:p>
          <a:p>
            <a:r>
              <a:rPr lang="en-US" sz="2400" dirty="0"/>
              <a:t>made (II-2, 2).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709D49-6432-4FCF-B663-891FBD2486D1}"/>
              </a:ext>
            </a:extLst>
          </p:cNvPr>
          <p:cNvSpPr/>
          <p:nvPr/>
        </p:nvSpPr>
        <p:spPr>
          <a:xfrm>
            <a:off x="1092200" y="2828836"/>
            <a:ext cx="8051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7 RCTs,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UDCA non responders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 pooled complete biochemical response rate was achieved in 69% of patients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D56049-23E1-4E85-8DD4-292DBC594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1"/>
    </mc:Choice>
    <mc:Fallback xmlns="">
      <p:transition spd="slow" advTm="2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Inadequate response to treatment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2801" y="1690688"/>
            <a:ext cx="10346266" cy="3986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67946" y="6265487"/>
            <a:ext cx="6664272" cy="59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/>
              <a:t>             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112001" y="3589867"/>
            <a:ext cx="3742266" cy="3048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2801" y="6080821"/>
            <a:ext cx="1091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UK-PBC score has shown a better performance of prediction of death or liver transplantation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FF6015-8E1D-4DCB-963A-7B97DC776F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4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9"/>
    </mc:Choice>
    <mc:Fallback xmlns="">
      <p:transition spd="slow" advTm="32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+mn-lt"/>
              </a:rPr>
              <a:t>PBC with features of AIH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146" y="1919288"/>
            <a:ext cx="9020519" cy="4938712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dirty="0"/>
              <a:t>Two of the following:</a:t>
            </a:r>
          </a:p>
          <a:p>
            <a:pPr lvl="1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 ALP [2 ULN or GGT (5 ULN). </a:t>
            </a:r>
          </a:p>
          <a:p>
            <a:pPr lvl="1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 AMA(1:40). </a:t>
            </a:r>
          </a:p>
          <a:p>
            <a:pPr lvl="1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 Florid bile duct lesion on histology. </a:t>
            </a:r>
          </a:p>
          <a:p>
            <a:pPr>
              <a:lnSpc>
                <a:spcPct val="160000"/>
              </a:lnSpc>
            </a:pPr>
            <a:r>
              <a:rPr lang="en-US" dirty="0"/>
              <a:t>And two of the following three features: </a:t>
            </a:r>
          </a:p>
          <a:p>
            <a:pPr lvl="1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 ALT(5 XULN). </a:t>
            </a:r>
          </a:p>
          <a:p>
            <a:pPr lvl="1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 IgG serum levels (2 ULN) or smooth muscle autoantibody</a:t>
            </a:r>
          </a:p>
          <a:p>
            <a:pPr lvl="1">
              <a:lnSpc>
                <a:spcPct val="160000"/>
              </a:lnSpc>
              <a:buFont typeface="+mj-lt"/>
              <a:buAutoNum type="arabicPeriod"/>
            </a:pPr>
            <a:r>
              <a:rPr lang="en-US" dirty="0"/>
              <a:t> Moderate or severe interface hepatitis on histology </a:t>
            </a:r>
          </a:p>
          <a:p>
            <a:pPr>
              <a:lnSpc>
                <a:spcPct val="160000"/>
              </a:lnSpc>
            </a:pPr>
            <a:r>
              <a:rPr lang="en-US" dirty="0"/>
              <a:t>Liver biopsy-Mandatory</a:t>
            </a:r>
          </a:p>
          <a:p>
            <a:pPr>
              <a:lnSpc>
                <a:spcPct val="160000"/>
              </a:lnSpc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70341" y="6177717"/>
            <a:ext cx="2800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 dirty="0">
                <a:solidFill>
                  <a:srgbClr val="C00000"/>
                </a:solidFill>
              </a:rPr>
              <a:t>Hepatology 1998;28:296–301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875D86-B2B0-4270-A328-F5DE76FCE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82"/>
    </mc:Choice>
    <mc:Fallback xmlns="">
      <p:transition spd="slow" advTm="6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752" y="736600"/>
            <a:ext cx="10122647" cy="472863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u="sng" dirty="0"/>
              <a:t>Known PBC with features of AIH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Patient on UDCA treatment develop features of hepatitis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Liver biopsy mandatory to determine degree of interface hepatitis </a:t>
            </a:r>
          </a:p>
          <a:p>
            <a:pPr>
              <a:lnSpc>
                <a:spcPct val="150000"/>
              </a:lnSpc>
            </a:pPr>
            <a:r>
              <a:rPr lang="en-US" sz="2600" b="1" u="sng" dirty="0"/>
              <a:t>Management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Presence of severe/Moderate interface hepatitis mandates immunosuppression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Patients with AIH+PBC or PBC with development of AIH tend to develop less side effect on immunosuppression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They also respond to less intense immunosuppression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95728F-1F6A-4EAF-ABCA-E555B1C9A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5"/>
    </mc:Choice>
    <mc:Fallback xmlns="">
      <p:transition spd="slow" advTm="2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94F1D8-D895-49FA-8B57-89C59E1426B6}"/>
              </a:ext>
            </a:extLst>
          </p:cNvPr>
          <p:cNvSpPr txBox="1"/>
          <p:nvPr/>
        </p:nvSpPr>
        <p:spPr>
          <a:xfrm>
            <a:off x="838200" y="908921"/>
            <a:ext cx="108948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/>
              <a:t>Decompensated Cirrhosis with complications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/>
              <a:t>PBC Specific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      Quality of life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Intractable </a:t>
            </a:r>
            <a:r>
              <a:rPr lang="en-US" sz="2400" dirty="0" err="1"/>
              <a:t>pruritis</a:t>
            </a:r>
            <a:endParaRPr lang="en-US" sz="24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Refractory to medical Rx (cholestyramine, rifampicin, naltrexone etc.)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/>
              <a:t>?Recurrent, debilitating nontraumatic bone fractures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?Recurrent episodes of cholangitis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Fatigue- not reversed with OLT. Try Modafinil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/>
              <a:t>1, 5 and 10-year survival rates in PBC- 80-90%, 77%-88%, and 70-80% respectively</a:t>
            </a:r>
          </a:p>
          <a:p>
            <a:pPr>
              <a:lnSpc>
                <a:spcPct val="150000"/>
              </a:lnSpc>
            </a:pPr>
            <a:endParaRPr lang="en-I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95832-3B38-4BFE-90D5-4AF74832282A}"/>
              </a:ext>
            </a:extLst>
          </p:cNvPr>
          <p:cNvSpPr/>
          <p:nvPr/>
        </p:nvSpPr>
        <p:spPr>
          <a:xfrm>
            <a:off x="5613400" y="6141122"/>
            <a:ext cx="749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IN" sz="2000" i="1" dirty="0">
                <a:solidFill>
                  <a:srgbClr val="FF0000"/>
                </a:solidFill>
              </a:rPr>
              <a:t>Hasegawa K et al. Transplant International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5D77C-C62F-4DB1-8426-46DCAAB6EB8D}"/>
              </a:ext>
            </a:extLst>
          </p:cNvPr>
          <p:cNvSpPr txBox="1"/>
          <p:nvPr/>
        </p:nvSpPr>
        <p:spPr>
          <a:xfrm>
            <a:off x="2417564" y="316768"/>
            <a:ext cx="735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u="sng" dirty="0"/>
              <a:t>Indications of LT in PBC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B0ACEE-601E-4642-99EF-59037ABCF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0"/>
    </mc:Choice>
    <mc:Fallback xmlns="">
      <p:transition spd="slow" advTm="3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07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Mayo scores for OLT in PBC</a:t>
            </a:r>
            <a:endParaRPr lang="en-IN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352" y="2698587"/>
            <a:ext cx="915161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86071" y="1031046"/>
            <a:ext cx="10619830" cy="24288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Based on bilirubin, albumin, age, edema, and PT</a:t>
            </a:r>
          </a:p>
          <a:p>
            <a:pPr marL="27432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OLT advised when 6m survival expected to be less than 80% (score ≈ 9.4, bilirubin &gt;10mg/dl))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7A028-E6D7-4177-BD29-2F3550712946}"/>
              </a:ext>
            </a:extLst>
          </p:cNvPr>
          <p:cNvSpPr/>
          <p:nvPr/>
        </p:nvSpPr>
        <p:spPr>
          <a:xfrm>
            <a:off x="7772400" y="63609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94360" lvl="2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</a:pPr>
            <a:r>
              <a:rPr lang="en-IN" i="1" dirty="0">
                <a:solidFill>
                  <a:srgbClr val="FF0000"/>
                </a:solidFill>
              </a:rPr>
              <a:t>Christensen E, et al. J </a:t>
            </a:r>
            <a:r>
              <a:rPr lang="en-IN" i="1" dirty="0" err="1">
                <a:solidFill>
                  <a:srgbClr val="FF0000"/>
                </a:solidFill>
              </a:rPr>
              <a:t>Hepatol</a:t>
            </a:r>
            <a:r>
              <a:rPr lang="en-IN" i="1" dirty="0">
                <a:solidFill>
                  <a:srgbClr val="FF0000"/>
                </a:solidFill>
              </a:rPr>
              <a:t>. 1999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30E9A8-360F-4854-A070-B9F9E8F6D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6"/>
    </mc:Choice>
    <mc:Fallback xmlns="">
      <p:transition spd="slow" advTm="2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FB7B65-5BD7-4E19-9C40-7D6F1407A73E}"/>
              </a:ext>
            </a:extLst>
          </p:cNvPr>
          <p:cNvSpPr txBox="1"/>
          <p:nvPr/>
        </p:nvSpPr>
        <p:spPr>
          <a:xfrm>
            <a:off x="2304288" y="2474893"/>
            <a:ext cx="810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u="sng" dirty="0"/>
              <a:t>Targeted Management of Extrahepatic Manifestations of PBC and PSC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51D936-52CB-43E4-A736-69699FAD6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9"/>
    </mc:Choice>
    <mc:Fallback xmlns="">
      <p:transition spd="slow" advTm="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3F807E-60A4-4025-9400-FBE2682B9EB4}"/>
              </a:ext>
            </a:extLst>
          </p:cNvPr>
          <p:cNvSpPr txBox="1"/>
          <p:nvPr/>
        </p:nvSpPr>
        <p:spPr>
          <a:xfrm>
            <a:off x="547007" y="1045029"/>
            <a:ext cx="4539343" cy="515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8403E-AF68-41C3-894E-F8D51C3C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21" y="457200"/>
            <a:ext cx="4967037" cy="6007768"/>
          </a:xfrm>
          <a:prstGeom prst="rect">
            <a:avLst/>
          </a:prstGeom>
        </p:spPr>
      </p:pic>
      <p:pic>
        <p:nvPicPr>
          <p:cNvPr id="5" name="Picture 1" descr="slide33.jpg">
            <a:extLst>
              <a:ext uri="{FF2B5EF4-FFF2-40B4-BE49-F238E27FC236}">
                <a16:creationId xmlns:a16="http://schemas.microsoft.com/office/drawing/2014/main" id="{C011BAAB-000A-493D-9750-280C340F96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21724" r="15161" b="9643"/>
          <a:stretch/>
        </p:blipFill>
        <p:spPr bwMode="auto">
          <a:xfrm>
            <a:off x="5605987" y="885252"/>
            <a:ext cx="6586013" cy="515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3730B9-6147-4523-8296-1D1EE40AC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27"/>
    </mc:Choice>
    <mc:Fallback xmlns="">
      <p:transition spd="slow" advTm="11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Management of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Pruritus</a:t>
            </a:r>
          </a:p>
          <a:p>
            <a:endParaRPr lang="en-US" sz="2400" dirty="0"/>
          </a:p>
          <a:p>
            <a:r>
              <a:rPr lang="en-US" sz="2400" dirty="0"/>
              <a:t>Fatigue</a:t>
            </a:r>
          </a:p>
          <a:p>
            <a:endParaRPr lang="en-US" sz="2400" dirty="0"/>
          </a:p>
          <a:p>
            <a:r>
              <a:rPr lang="en-US" sz="2400" dirty="0"/>
              <a:t>Dyslipidemia</a:t>
            </a:r>
          </a:p>
          <a:p>
            <a:endParaRPr lang="en-US" sz="2400" dirty="0"/>
          </a:p>
          <a:p>
            <a:r>
              <a:rPr lang="en-US" sz="2400" dirty="0"/>
              <a:t>Metabolic Bone Disease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C0BF51-C097-4058-A499-F4357641C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"/>
    </mc:Choice>
    <mc:Fallback xmlns="">
      <p:transition spd="slow" advTm="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39D8A-A510-4C17-8C03-24D6C716C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1009650"/>
            <a:ext cx="10414000" cy="4838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64CC75-565E-4C90-BF4A-F69E748C511D}"/>
              </a:ext>
            </a:extLst>
          </p:cNvPr>
          <p:cNvSpPr txBox="1">
            <a:spLocks/>
          </p:cNvSpPr>
          <p:nvPr/>
        </p:nvSpPr>
        <p:spPr>
          <a:xfrm>
            <a:off x="838200" y="225425"/>
            <a:ext cx="10515600" cy="66357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>
                <a:latin typeface="+mn-lt"/>
              </a:rPr>
              <a:t>Pruritus</a:t>
            </a:r>
            <a:endParaRPr lang="en-US" b="1" u="sng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0DDBAA-66E0-4B7A-8FEA-4029E1934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71"/>
    </mc:Choice>
    <mc:Fallback xmlns="">
      <p:transition spd="slow" advTm="6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888" y="1028700"/>
            <a:ext cx="10355257" cy="52696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Exclude: Secondary causes of pruritus</a:t>
            </a:r>
          </a:p>
          <a:p>
            <a:endParaRPr lang="en-US" dirty="0"/>
          </a:p>
          <a:p>
            <a:r>
              <a:rPr lang="en-US" dirty="0" err="1"/>
              <a:t>Emolients</a:t>
            </a:r>
            <a:r>
              <a:rPr lang="en-US" dirty="0"/>
              <a:t>/Cold water bath/psychogenic intervention</a:t>
            </a:r>
          </a:p>
          <a:p>
            <a:r>
              <a:rPr lang="en-US" b="1" u="sng" dirty="0"/>
              <a:t>Medical treatment</a:t>
            </a:r>
          </a:p>
          <a:p>
            <a:pPr lvl="1">
              <a:lnSpc>
                <a:spcPct val="170000"/>
              </a:lnSpc>
              <a:buFont typeface="+mj-lt"/>
              <a:buAutoNum type="arabicPeriod"/>
            </a:pPr>
            <a:r>
              <a:rPr lang="en-US" dirty="0"/>
              <a:t>Cholestyramine/</a:t>
            </a:r>
            <a:r>
              <a:rPr lang="en-US" dirty="0" err="1"/>
              <a:t>Cholesevelam</a:t>
            </a:r>
            <a:r>
              <a:rPr lang="en-US" dirty="0"/>
              <a:t>- Bile acid sequestrant</a:t>
            </a:r>
          </a:p>
          <a:p>
            <a:pPr lvl="1">
              <a:lnSpc>
                <a:spcPct val="170000"/>
              </a:lnSpc>
              <a:buFont typeface="+mj-lt"/>
              <a:buAutoNum type="arabicPeriod"/>
            </a:pPr>
            <a:r>
              <a:rPr lang="en-US" dirty="0"/>
              <a:t>Rifampicin- Pregnane X receptor agonist</a:t>
            </a:r>
          </a:p>
          <a:p>
            <a:pPr lvl="1">
              <a:lnSpc>
                <a:spcPct val="170000"/>
              </a:lnSpc>
              <a:buFont typeface="+mj-lt"/>
              <a:buAutoNum type="arabicPeriod"/>
            </a:pPr>
            <a:r>
              <a:rPr lang="en-US" dirty="0"/>
              <a:t>Opiate agonists-Naloxone/Naltrexone</a:t>
            </a:r>
          </a:p>
          <a:p>
            <a:pPr lvl="1">
              <a:lnSpc>
                <a:spcPct val="170000"/>
              </a:lnSpc>
              <a:buFont typeface="+mj-lt"/>
              <a:buAutoNum type="arabicPeriod"/>
            </a:pPr>
            <a:r>
              <a:rPr lang="en-US" dirty="0"/>
              <a:t>SSRI</a:t>
            </a:r>
          </a:p>
          <a:p>
            <a:r>
              <a:rPr lang="en-US" dirty="0"/>
              <a:t>Physical treatment</a:t>
            </a:r>
          </a:p>
          <a:p>
            <a:pPr>
              <a:buFont typeface="+mj-lt"/>
              <a:buAutoNum type="arabicPeriod"/>
            </a:pPr>
            <a:r>
              <a:rPr lang="en-US" dirty="0"/>
              <a:t>NBD</a:t>
            </a:r>
          </a:p>
          <a:p>
            <a:pPr>
              <a:buFont typeface="+mj-lt"/>
              <a:buAutoNum type="arabicPeriod"/>
            </a:pPr>
            <a:r>
              <a:rPr lang="en-US" dirty="0"/>
              <a:t>MARS</a:t>
            </a:r>
          </a:p>
          <a:p>
            <a:pPr>
              <a:buFont typeface="+mj-lt"/>
              <a:buAutoNum type="arabicPeriod"/>
            </a:pPr>
            <a:r>
              <a:rPr lang="en-US" dirty="0"/>
              <a:t>UV light therapy</a:t>
            </a:r>
          </a:p>
          <a:p>
            <a:pPr>
              <a:buFont typeface="+mj-lt"/>
              <a:buAutoNum type="arabicPeriod"/>
            </a:pPr>
            <a:r>
              <a:rPr lang="en-US" dirty="0"/>
              <a:t>Surgery-OLT</a:t>
            </a:r>
          </a:p>
          <a:p>
            <a:pPr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63238" y="6298323"/>
            <a:ext cx="4901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i="1" dirty="0">
                <a:solidFill>
                  <a:srgbClr val="C00000"/>
                </a:solidFill>
              </a:rPr>
              <a:t>  </a:t>
            </a:r>
            <a:r>
              <a:rPr lang="en-IN" sz="1600" i="1" dirty="0">
                <a:solidFill>
                  <a:srgbClr val="C00000"/>
                </a:solidFill>
              </a:rPr>
              <a:t>EASL </a:t>
            </a:r>
            <a:r>
              <a:rPr lang="en-IN" sz="1600" i="1" dirty="0" err="1">
                <a:solidFill>
                  <a:srgbClr val="C00000"/>
                </a:solidFill>
              </a:rPr>
              <a:t>Clin</a:t>
            </a:r>
            <a:r>
              <a:rPr lang="en-IN" sz="1600" i="1" dirty="0">
                <a:solidFill>
                  <a:srgbClr val="C00000"/>
                </a:solidFill>
              </a:rPr>
              <a:t> practice guidelines </a:t>
            </a:r>
            <a:r>
              <a:rPr lang="hu-HU" sz="1600" i="1" dirty="0">
                <a:solidFill>
                  <a:srgbClr val="C00000"/>
                </a:solidFill>
              </a:rPr>
              <a:t>Hepatology 201</a:t>
            </a:r>
            <a:r>
              <a:rPr lang="en-IN" sz="1600" i="1" dirty="0">
                <a:solidFill>
                  <a:srgbClr val="C00000"/>
                </a:solidFill>
              </a:rPr>
              <a:t>7</a:t>
            </a:r>
            <a:endParaRPr lang="hu-HU" sz="1600" i="1" dirty="0">
              <a:solidFill>
                <a:srgbClr val="C00000"/>
              </a:solidFill>
            </a:endParaRPr>
          </a:p>
          <a:p>
            <a:r>
              <a:rPr lang="hu-HU" sz="1600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D2E232-BD1A-4951-807B-54036336F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8"/>
    </mc:Choice>
    <mc:Fallback xmlns="">
      <p:transition spd="slow" advTm="1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Fatigue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 in over 50% patients</a:t>
            </a:r>
          </a:p>
          <a:p>
            <a:r>
              <a:rPr lang="en-US" dirty="0"/>
              <a:t>Has both central and peripheral components</a:t>
            </a:r>
          </a:p>
          <a:p>
            <a:r>
              <a:rPr lang="en-US" dirty="0"/>
              <a:t>Central component-Poor memory and concentration</a:t>
            </a:r>
          </a:p>
          <a:p>
            <a:r>
              <a:rPr lang="en-US" dirty="0"/>
              <a:t>Not related to UDCA therapy or OLT</a:t>
            </a:r>
          </a:p>
          <a:p>
            <a:r>
              <a:rPr lang="en-US" dirty="0"/>
              <a:t>Associated conditions including anemia,Hypothyroidism,DM,sleep disorders must be treated</a:t>
            </a:r>
          </a:p>
          <a:p>
            <a:r>
              <a:rPr lang="en-US" dirty="0"/>
              <a:t>Modafinil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9821A-E86C-432E-9CA9-94AC3F6C329F}"/>
              </a:ext>
            </a:extLst>
          </p:cNvPr>
          <p:cNvSpPr/>
          <p:nvPr/>
        </p:nvSpPr>
        <p:spPr>
          <a:xfrm>
            <a:off x="7963238" y="6298323"/>
            <a:ext cx="4901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i="1" dirty="0">
                <a:solidFill>
                  <a:srgbClr val="C00000"/>
                </a:solidFill>
              </a:rPr>
              <a:t>  </a:t>
            </a:r>
            <a:r>
              <a:rPr lang="en-IN" sz="1600" i="1" dirty="0">
                <a:solidFill>
                  <a:srgbClr val="C00000"/>
                </a:solidFill>
              </a:rPr>
              <a:t>EASL </a:t>
            </a:r>
            <a:r>
              <a:rPr lang="en-IN" sz="1600" i="1" dirty="0" err="1">
                <a:solidFill>
                  <a:srgbClr val="C00000"/>
                </a:solidFill>
              </a:rPr>
              <a:t>Clin</a:t>
            </a:r>
            <a:r>
              <a:rPr lang="en-IN" sz="1600" i="1" dirty="0">
                <a:solidFill>
                  <a:srgbClr val="C00000"/>
                </a:solidFill>
              </a:rPr>
              <a:t> practice guidelines </a:t>
            </a:r>
            <a:r>
              <a:rPr lang="hu-HU" sz="1600" i="1" dirty="0">
                <a:solidFill>
                  <a:srgbClr val="C00000"/>
                </a:solidFill>
              </a:rPr>
              <a:t>Hepatology 201</a:t>
            </a:r>
            <a:r>
              <a:rPr lang="en-IN" sz="1600" i="1" dirty="0">
                <a:solidFill>
                  <a:srgbClr val="C00000"/>
                </a:solidFill>
              </a:rPr>
              <a:t>7</a:t>
            </a:r>
            <a:endParaRPr lang="hu-HU" sz="1600" i="1" dirty="0">
              <a:solidFill>
                <a:srgbClr val="C00000"/>
              </a:solidFill>
            </a:endParaRPr>
          </a:p>
          <a:p>
            <a:r>
              <a:rPr lang="hu-HU" sz="1600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610D61-C24D-4DF5-A35C-D6E70D358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9"/>
    </mc:Choice>
    <mc:Fallback xmlns="">
      <p:transition spd="slow" advTm="1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slide25.jpg">
            <a:extLst>
              <a:ext uri="{FF2B5EF4-FFF2-40B4-BE49-F238E27FC236}">
                <a16:creationId xmlns:a16="http://schemas.microsoft.com/office/drawing/2014/main" id="{1364FDA9-0E56-423E-8C4A-B483C45E0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61DBC9-0A4A-4790-9F2F-E334D1C41FE8}"/>
              </a:ext>
            </a:extLst>
          </p:cNvPr>
          <p:cNvSpPr/>
          <p:nvPr/>
        </p:nvSpPr>
        <p:spPr>
          <a:xfrm>
            <a:off x="1524000" y="5798916"/>
            <a:ext cx="2098876" cy="105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C792ED-F2F2-4DC1-B18B-9AC0E780654E}"/>
              </a:ext>
            </a:extLst>
          </p:cNvPr>
          <p:cNvSpPr/>
          <p:nvPr/>
        </p:nvSpPr>
        <p:spPr>
          <a:xfrm>
            <a:off x="10058400" y="6018835"/>
            <a:ext cx="609600" cy="839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861157-956A-4B9A-9BB3-95455DC73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4"/>
    </mc:Choice>
    <mc:Fallback xmlns="">
      <p:transition spd="slow" advTm="44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C2C87C-3322-499F-BCE2-0A9D7B9C4490}"/>
              </a:ext>
            </a:extLst>
          </p:cNvPr>
          <p:cNvSpPr txBox="1"/>
          <p:nvPr/>
        </p:nvSpPr>
        <p:spPr>
          <a:xfrm>
            <a:off x="2000250" y="2782669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u="sng" dirty="0"/>
              <a:t>THANK YOU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F5A11F-8260-4F30-9995-1607E2F55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"/>
    </mc:Choice>
    <mc:Fallback xmlns="">
      <p:transition spd="slow" advTm="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A988B3-EF05-4190-A71E-8602ED933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952" y="308518"/>
            <a:ext cx="6057900" cy="5717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C40226-7D74-4DE6-9E85-44AED4D15B7D}"/>
              </a:ext>
            </a:extLst>
          </p:cNvPr>
          <p:cNvSpPr txBox="1"/>
          <p:nvPr/>
        </p:nvSpPr>
        <p:spPr>
          <a:xfrm>
            <a:off x="296635" y="0"/>
            <a:ext cx="5111705" cy="6501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Diagnostic Approach</a:t>
            </a:r>
          </a:p>
          <a:p>
            <a:pPr>
              <a:lnSpc>
                <a:spcPct val="150000"/>
              </a:lnSpc>
            </a:pP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IN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PSC: Diagnosis of Exclusion</a:t>
            </a:r>
          </a:p>
          <a:p>
            <a:pPr>
              <a:lnSpc>
                <a:spcPct val="150000"/>
              </a:lnSpc>
            </a:pP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Typical MRCP/ERCP features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ALP &gt; 2x ULN for &gt; 6 months and/or cholestatic s/s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Exclusion of secondary causes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Liver Biopsy: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Small duct PSC/ PSC-AIH overlap</a:t>
            </a:r>
          </a:p>
          <a:p>
            <a:pPr>
              <a:lnSpc>
                <a:spcPct val="150000"/>
              </a:lnSpc>
            </a:pP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EB1373-F67B-410E-A557-3BDA2E8A4A52}"/>
              </a:ext>
            </a:extLst>
          </p:cNvPr>
          <p:cNvSpPr txBox="1"/>
          <p:nvPr/>
        </p:nvSpPr>
        <p:spPr>
          <a:xfrm>
            <a:off x="8754902" y="6332055"/>
            <a:ext cx="3135479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i="1" dirty="0" err="1">
                <a:solidFill>
                  <a:srgbClr val="FF0000"/>
                </a:solidFill>
              </a:rPr>
              <a:t>Lazardis</a:t>
            </a:r>
            <a:r>
              <a:rPr lang="en-IN" sz="1600" i="1" dirty="0">
                <a:solidFill>
                  <a:srgbClr val="FF0000"/>
                </a:solidFill>
              </a:rPr>
              <a:t> et al. NEJM 2016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67C841-8052-4D78-93FB-DE254C1D8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93"/>
    </mc:Choice>
    <mc:Fallback xmlns="">
      <p:transition spd="slow" advTm="20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5A32F-FC7A-401A-8CDF-44D8E0C9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874" y="1257298"/>
            <a:ext cx="6647591" cy="4555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AF5E3-E5C5-4749-A25E-AA84A2D052C1}"/>
              </a:ext>
            </a:extLst>
          </p:cNvPr>
          <p:cNvSpPr txBox="1"/>
          <p:nvPr/>
        </p:nvSpPr>
        <p:spPr>
          <a:xfrm>
            <a:off x="501473" y="1402264"/>
            <a:ext cx="4784401" cy="501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Large duct PSC (Classic): 90%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Non IBD PSC (Older age, male=female)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Small duct PSC :5-10%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PSC-AIH Overlap: 5%-35%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IgG4- related sclerosing cholangitis </a:t>
            </a:r>
          </a:p>
          <a:p>
            <a:pPr>
              <a:lnSpc>
                <a:spcPct val="150000"/>
              </a:lnSpc>
            </a:pP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29DDA-64E5-411B-8490-034DC3F196E6}"/>
              </a:ext>
            </a:extLst>
          </p:cNvPr>
          <p:cNvSpPr txBox="1"/>
          <p:nvPr/>
        </p:nvSpPr>
        <p:spPr>
          <a:xfrm>
            <a:off x="1191986" y="236764"/>
            <a:ext cx="9111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Classic PSC and variants vs. Secondary Sclerosing Cholangitis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2C5D5-887C-44FA-A4A0-B11E71B2051D}"/>
              </a:ext>
            </a:extLst>
          </p:cNvPr>
          <p:cNvSpPr txBox="1"/>
          <p:nvPr/>
        </p:nvSpPr>
        <p:spPr>
          <a:xfrm>
            <a:off x="8704162" y="6186248"/>
            <a:ext cx="252345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IN" sz="1400" i="1" dirty="0">
                <a:solidFill>
                  <a:srgbClr val="FF0000"/>
                </a:solidFill>
              </a:rPr>
              <a:t>Angulo P. Hepatology 2007</a:t>
            </a:r>
          </a:p>
          <a:p>
            <a:pPr algn="r"/>
            <a:r>
              <a:rPr lang="en-IN" sz="1400" i="1" dirty="0" err="1">
                <a:solidFill>
                  <a:srgbClr val="FF0000"/>
                </a:solidFill>
              </a:rPr>
              <a:t>Zakim</a:t>
            </a:r>
            <a:r>
              <a:rPr lang="en-IN" sz="1400" i="1" dirty="0">
                <a:solidFill>
                  <a:srgbClr val="FF0000"/>
                </a:solidFill>
              </a:rPr>
              <a:t> and Boyers 7</a:t>
            </a:r>
            <a:r>
              <a:rPr lang="en-IN" sz="1400" i="1" baseline="30000" dirty="0">
                <a:solidFill>
                  <a:srgbClr val="FF0000"/>
                </a:solidFill>
              </a:rPr>
              <a:t>th</a:t>
            </a:r>
            <a:r>
              <a:rPr lang="en-IN" sz="1400" i="1" dirty="0">
                <a:solidFill>
                  <a:srgbClr val="FF0000"/>
                </a:solidFill>
              </a:rPr>
              <a:t> Ed.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578356-7387-4A61-88FC-21737FBEE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1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44"/>
    </mc:Choice>
    <mc:Fallback xmlns="">
      <p:transition spd="slow" advTm="130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5950C-34CC-44A9-9BF5-4C033743F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762000"/>
            <a:ext cx="9715500" cy="533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479D43-2002-49F4-B50F-A9CE16B49B65}"/>
              </a:ext>
            </a:extLst>
          </p:cNvPr>
          <p:cNvSpPr txBox="1"/>
          <p:nvPr/>
        </p:nvSpPr>
        <p:spPr>
          <a:xfrm>
            <a:off x="2093495" y="176463"/>
            <a:ext cx="7836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/>
              <a:t>Clinical Course and Natural History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AF69B6-7113-41F8-926E-2E46337564E2}"/>
              </a:ext>
            </a:extLst>
          </p:cNvPr>
          <p:cNvSpPr/>
          <p:nvPr/>
        </p:nvSpPr>
        <p:spPr>
          <a:xfrm>
            <a:off x="9460831" y="6241534"/>
            <a:ext cx="2420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N" sz="1600" i="1" dirty="0">
                <a:solidFill>
                  <a:srgbClr val="FF0000"/>
                </a:solidFill>
              </a:rPr>
              <a:t>Angulo P. Hepatology 2007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4C858B-E4F6-4468-B84F-034570C86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19"/>
    </mc:Choice>
    <mc:Fallback xmlns="">
      <p:transition spd="slow" advTm="8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52B7A5-EF68-46A2-8409-E2B371A29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133856"/>
            <a:ext cx="10131552" cy="4023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14651A-2D9F-4C49-AA86-8C99E7B0EB32}"/>
              </a:ext>
            </a:extLst>
          </p:cNvPr>
          <p:cNvSpPr txBox="1"/>
          <p:nvPr/>
        </p:nvSpPr>
        <p:spPr>
          <a:xfrm>
            <a:off x="1584960" y="304800"/>
            <a:ext cx="911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u="sng" dirty="0"/>
              <a:t>Presenting Sign and Symptoms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9A14F-5A03-400E-829C-62D78096C388}"/>
              </a:ext>
            </a:extLst>
          </p:cNvPr>
          <p:cNvSpPr txBox="1"/>
          <p:nvPr/>
        </p:nvSpPr>
        <p:spPr>
          <a:xfrm>
            <a:off x="7596359" y="6286828"/>
            <a:ext cx="387705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i="1" dirty="0">
                <a:solidFill>
                  <a:srgbClr val="FF0000"/>
                </a:solidFill>
              </a:rPr>
              <a:t>Eaton JE. J Gastroenterol </a:t>
            </a:r>
            <a:r>
              <a:rPr lang="en-IN" sz="1600" i="1" dirty="0" err="1">
                <a:solidFill>
                  <a:srgbClr val="FF0000"/>
                </a:solidFill>
              </a:rPr>
              <a:t>Hepatol</a:t>
            </a:r>
            <a:r>
              <a:rPr lang="en-IN" sz="1600" i="1" dirty="0">
                <a:solidFill>
                  <a:srgbClr val="FF0000"/>
                </a:solidFill>
              </a:rPr>
              <a:t>. 2016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498AEA-77FA-4E58-BC59-8E960A69A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34"/>
    </mc:Choice>
    <mc:Fallback xmlns="">
      <p:transition spd="slow" advTm="5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2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2519</Words>
  <Application>Microsoft Macintosh PowerPoint</Application>
  <PresentationFormat>Widescreen</PresentationFormat>
  <Paragraphs>364</Paragraphs>
  <Slides>55</Slides>
  <Notes>5</Notes>
  <HiddenSlides>0</HiddenSlides>
  <MMClips>55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MS PGothic</vt:lpstr>
      <vt:lpstr>&amp;quot</vt:lpstr>
      <vt:lpstr>AdvGulliv</vt:lpstr>
      <vt:lpstr>Arial</vt:lpstr>
      <vt:lpstr>Calibri</vt:lpstr>
      <vt:lpstr>Gill Sans MT</vt:lpstr>
      <vt:lpstr>Helvetica Neue</vt:lpstr>
      <vt:lpstr>Meta Serif Office Pro</vt:lpstr>
      <vt:lpstr>Wingdings</vt:lpstr>
      <vt:lpstr>Wingdings 2</vt:lpstr>
      <vt:lpstr>Gallery</vt:lpstr>
      <vt:lpstr>PowerPoint Presentation</vt:lpstr>
      <vt:lpstr>PowerPoint Presentation</vt:lpstr>
      <vt:lpstr>Primary Sclerosing Cholangitis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Bacterial Cholangitis</vt:lpstr>
      <vt:lpstr>PowerPoint Presentation</vt:lpstr>
      <vt:lpstr>PowerPoint Presentation</vt:lpstr>
      <vt:lpstr>PowerPoint Presentation</vt:lpstr>
      <vt:lpstr>PowerPoint Presentation</vt:lpstr>
      <vt:lpstr>pathogenesis</vt:lpstr>
      <vt:lpstr>Clinical and Biochemical Features</vt:lpstr>
      <vt:lpstr>Diagnosis</vt:lpstr>
      <vt:lpstr>PowerPoint Presentation</vt:lpstr>
      <vt:lpstr>PowerPoint Presentation</vt:lpstr>
      <vt:lpstr>Histology</vt:lpstr>
      <vt:lpstr>PowerPoint Presentation</vt:lpstr>
      <vt:lpstr>Non invasive markers of Disease stage</vt:lpstr>
      <vt:lpstr>Management of PBC</vt:lpstr>
      <vt:lpstr>Treatment</vt:lpstr>
      <vt:lpstr>Treatment</vt:lpstr>
      <vt:lpstr>PowerPoint Presentation</vt:lpstr>
      <vt:lpstr>PowerPoint Presentation</vt:lpstr>
      <vt:lpstr>PowerPoint Presentation</vt:lpstr>
      <vt:lpstr>PowerPoint Presentation</vt:lpstr>
      <vt:lpstr>Inadequate response to treatment</vt:lpstr>
      <vt:lpstr>PBC with features of AIH</vt:lpstr>
      <vt:lpstr>PowerPoint Presentation</vt:lpstr>
      <vt:lpstr>PowerPoint Presentation</vt:lpstr>
      <vt:lpstr>Mayo scores for OLT in PBC</vt:lpstr>
      <vt:lpstr>PowerPoint Presentation</vt:lpstr>
      <vt:lpstr>Management of symptoms</vt:lpstr>
      <vt:lpstr>PowerPoint Presentation</vt:lpstr>
      <vt:lpstr>PowerPoint Presentation</vt:lpstr>
      <vt:lpstr>Fatigue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Madhumita Premkumar</dc:creator>
  <cp:lastModifiedBy>Microsoft Office User</cp:lastModifiedBy>
  <cp:revision>1</cp:revision>
  <dcterms:created xsi:type="dcterms:W3CDTF">2019-04-03T18:01:36Z</dcterms:created>
  <dcterms:modified xsi:type="dcterms:W3CDTF">2019-04-27T16:55:49Z</dcterms:modified>
</cp:coreProperties>
</file>